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3"/>
  </p:notesMasterIdLst>
  <p:sldIdLst>
    <p:sldId id="256" r:id="rId2"/>
    <p:sldId id="262" r:id="rId3"/>
    <p:sldId id="271" r:id="rId4"/>
    <p:sldId id="263" r:id="rId5"/>
    <p:sldId id="280" r:id="rId6"/>
    <p:sldId id="284" r:id="rId7"/>
    <p:sldId id="279" r:id="rId8"/>
    <p:sldId id="281" r:id="rId9"/>
    <p:sldId id="264" r:id="rId10"/>
    <p:sldId id="265" r:id="rId11"/>
    <p:sldId id="275" r:id="rId12"/>
    <p:sldId id="276" r:id="rId13"/>
    <p:sldId id="266" r:id="rId14"/>
    <p:sldId id="285" r:id="rId15"/>
    <p:sldId id="286" r:id="rId16"/>
    <p:sldId id="268" r:id="rId17"/>
    <p:sldId id="283" r:id="rId18"/>
    <p:sldId id="270" r:id="rId19"/>
    <p:sldId id="272" r:id="rId20"/>
    <p:sldId id="288" r:id="rId21"/>
    <p:sldId id="28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55CCCC-D64C-465E-B7C2-42E2E62AA088}"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E8D5C796-2875-4556-BE3B-C9D32D27D498}">
      <dgm:prSet phldrT="[Text]"/>
      <dgm:spPr/>
      <dgm:t>
        <a:bodyPr/>
        <a:lstStyle/>
        <a:p>
          <a:r>
            <a:rPr lang="en-US" dirty="0" smtClean="0">
              <a:solidFill>
                <a:schemeClr val="tx1"/>
              </a:solidFill>
            </a:rPr>
            <a:t>Solution Fluency</a:t>
          </a:r>
          <a:endParaRPr lang="en-US" dirty="0">
            <a:solidFill>
              <a:schemeClr val="tx1"/>
            </a:solidFill>
          </a:endParaRPr>
        </a:p>
      </dgm:t>
    </dgm:pt>
    <dgm:pt modelId="{61E70F70-DF7C-492B-BD61-F563E9F66BF0}" type="parTrans" cxnId="{9BECEB86-38E2-4E0C-9A99-513033152460}">
      <dgm:prSet/>
      <dgm:spPr/>
      <dgm:t>
        <a:bodyPr/>
        <a:lstStyle/>
        <a:p>
          <a:endParaRPr lang="en-US"/>
        </a:p>
      </dgm:t>
    </dgm:pt>
    <dgm:pt modelId="{DD27AEDF-F12A-40C6-AF74-4BB5B148D4D9}" type="sibTrans" cxnId="{9BECEB86-38E2-4E0C-9A99-513033152460}">
      <dgm:prSet/>
      <dgm:spPr/>
      <dgm:t>
        <a:bodyPr/>
        <a:lstStyle/>
        <a:p>
          <a:endParaRPr lang="en-US"/>
        </a:p>
      </dgm:t>
    </dgm:pt>
    <dgm:pt modelId="{326579C5-B2AC-43E3-92B2-43B39A478265}">
      <dgm:prSet phldrT="[Text]"/>
      <dgm:spPr>
        <a:solidFill>
          <a:schemeClr val="tx2">
            <a:lumMod val="60000"/>
            <a:lumOff val="40000"/>
          </a:schemeClr>
        </a:solidFill>
      </dgm:spPr>
      <dgm:t>
        <a:bodyPr/>
        <a:lstStyle/>
        <a:p>
          <a:r>
            <a:rPr lang="en-US" dirty="0" smtClean="0">
              <a:solidFill>
                <a:schemeClr val="bg1"/>
              </a:solidFill>
            </a:rPr>
            <a:t>Information Fluency</a:t>
          </a:r>
          <a:endParaRPr lang="en-US" dirty="0">
            <a:solidFill>
              <a:schemeClr val="bg1"/>
            </a:solidFill>
          </a:endParaRPr>
        </a:p>
      </dgm:t>
    </dgm:pt>
    <dgm:pt modelId="{A8156E95-4813-4BA4-A161-26C76B96D254}" type="parTrans" cxnId="{4A118A41-D982-4103-A704-06311FEC2A15}">
      <dgm:prSet/>
      <dgm:spPr/>
      <dgm:t>
        <a:bodyPr/>
        <a:lstStyle/>
        <a:p>
          <a:endParaRPr lang="en-US"/>
        </a:p>
      </dgm:t>
    </dgm:pt>
    <dgm:pt modelId="{8EEEA05D-9E7B-410A-96CC-E244EFFD625A}" type="sibTrans" cxnId="{4A118A41-D982-4103-A704-06311FEC2A15}">
      <dgm:prSet/>
      <dgm:spPr/>
      <dgm:t>
        <a:bodyPr/>
        <a:lstStyle/>
        <a:p>
          <a:endParaRPr lang="en-US"/>
        </a:p>
      </dgm:t>
    </dgm:pt>
    <dgm:pt modelId="{E438E4A6-73E4-406C-A4B1-73F23768514F}">
      <dgm:prSet phldrT="[Text]"/>
      <dgm:spPr>
        <a:solidFill>
          <a:srgbClr val="FF0000"/>
        </a:solidFill>
      </dgm:spPr>
      <dgm:t>
        <a:bodyPr/>
        <a:lstStyle/>
        <a:p>
          <a:r>
            <a:rPr lang="en-US" dirty="0" smtClean="0">
              <a:solidFill>
                <a:schemeClr val="tx1"/>
              </a:solidFill>
            </a:rPr>
            <a:t>Collaboration Fluency</a:t>
          </a:r>
          <a:endParaRPr lang="en-US" dirty="0">
            <a:solidFill>
              <a:schemeClr val="tx1"/>
            </a:solidFill>
          </a:endParaRPr>
        </a:p>
      </dgm:t>
    </dgm:pt>
    <dgm:pt modelId="{AB54FE2B-0C51-4951-B06E-323D3BBF3E6A}" type="parTrans" cxnId="{A4436B41-46B7-4005-AD0A-634EE9C6E297}">
      <dgm:prSet/>
      <dgm:spPr/>
      <dgm:t>
        <a:bodyPr/>
        <a:lstStyle/>
        <a:p>
          <a:endParaRPr lang="en-US"/>
        </a:p>
      </dgm:t>
    </dgm:pt>
    <dgm:pt modelId="{2FC39C06-589F-4C83-899A-7929B0BAC53C}" type="sibTrans" cxnId="{A4436B41-46B7-4005-AD0A-634EE9C6E297}">
      <dgm:prSet/>
      <dgm:spPr/>
      <dgm:t>
        <a:bodyPr/>
        <a:lstStyle/>
        <a:p>
          <a:endParaRPr lang="en-US"/>
        </a:p>
      </dgm:t>
    </dgm:pt>
    <dgm:pt modelId="{FFF3B1A4-FD8E-4CCB-BCAE-BDB1AC3F55AF}">
      <dgm:prSet phldrT="[Text]"/>
      <dgm:spPr>
        <a:solidFill>
          <a:srgbClr val="FFFF00"/>
        </a:solidFill>
      </dgm:spPr>
      <dgm:t>
        <a:bodyPr/>
        <a:lstStyle/>
        <a:p>
          <a:r>
            <a:rPr lang="en-US" dirty="0" smtClean="0">
              <a:solidFill>
                <a:schemeClr val="bg1"/>
              </a:solidFill>
            </a:rPr>
            <a:t>Creative Fluency</a:t>
          </a:r>
          <a:endParaRPr lang="en-US" dirty="0">
            <a:solidFill>
              <a:schemeClr val="bg1"/>
            </a:solidFill>
          </a:endParaRPr>
        </a:p>
      </dgm:t>
    </dgm:pt>
    <dgm:pt modelId="{D1037432-8A67-488C-B100-F99D93706519}" type="parTrans" cxnId="{AB408F49-DF82-4831-951C-B18F04601E78}">
      <dgm:prSet/>
      <dgm:spPr/>
      <dgm:t>
        <a:bodyPr/>
        <a:lstStyle/>
        <a:p>
          <a:endParaRPr lang="en-US"/>
        </a:p>
      </dgm:t>
    </dgm:pt>
    <dgm:pt modelId="{A4B72C4F-C95E-41BA-94C6-F5EF9F040179}" type="sibTrans" cxnId="{AB408F49-DF82-4831-951C-B18F04601E78}">
      <dgm:prSet/>
      <dgm:spPr/>
      <dgm:t>
        <a:bodyPr/>
        <a:lstStyle/>
        <a:p>
          <a:endParaRPr lang="en-US"/>
        </a:p>
      </dgm:t>
    </dgm:pt>
    <dgm:pt modelId="{405FC383-3468-4FE6-999D-6AF07040AD3C}">
      <dgm:prSet phldrT="[Text]"/>
      <dgm:spPr>
        <a:solidFill>
          <a:schemeClr val="accent4">
            <a:lumMod val="75000"/>
          </a:schemeClr>
        </a:solidFill>
      </dgm:spPr>
      <dgm:t>
        <a:bodyPr/>
        <a:lstStyle/>
        <a:p>
          <a:r>
            <a:rPr lang="en-US" dirty="0" smtClean="0">
              <a:solidFill>
                <a:schemeClr val="tx1"/>
              </a:solidFill>
            </a:rPr>
            <a:t>Media Fluency</a:t>
          </a:r>
          <a:endParaRPr lang="en-US" dirty="0">
            <a:solidFill>
              <a:schemeClr val="tx1"/>
            </a:solidFill>
          </a:endParaRPr>
        </a:p>
      </dgm:t>
    </dgm:pt>
    <dgm:pt modelId="{241FAF11-54AC-463B-AE9A-4980E2F97DA2}" type="parTrans" cxnId="{B89F0F1A-2CDE-463E-B89C-770C359EFFA6}">
      <dgm:prSet/>
      <dgm:spPr/>
      <dgm:t>
        <a:bodyPr/>
        <a:lstStyle/>
        <a:p>
          <a:endParaRPr lang="en-US"/>
        </a:p>
      </dgm:t>
    </dgm:pt>
    <dgm:pt modelId="{2E3E58B0-0C6C-4FCD-9FBA-5C3993E03F87}" type="sibTrans" cxnId="{B89F0F1A-2CDE-463E-B89C-770C359EFFA6}">
      <dgm:prSet/>
      <dgm:spPr/>
      <dgm:t>
        <a:bodyPr/>
        <a:lstStyle/>
        <a:p>
          <a:endParaRPr lang="en-US"/>
        </a:p>
      </dgm:t>
    </dgm:pt>
    <dgm:pt modelId="{D26C1AF1-73BF-4341-A927-EE2442B76729}" type="pres">
      <dgm:prSet presAssocID="{1155CCCC-D64C-465E-B7C2-42E2E62AA088}" presName="cycle" presStyleCnt="0">
        <dgm:presLayoutVars>
          <dgm:dir/>
          <dgm:resizeHandles val="exact"/>
        </dgm:presLayoutVars>
      </dgm:prSet>
      <dgm:spPr/>
      <dgm:t>
        <a:bodyPr/>
        <a:lstStyle/>
        <a:p>
          <a:endParaRPr lang="en-US"/>
        </a:p>
      </dgm:t>
    </dgm:pt>
    <dgm:pt modelId="{8B657CC7-5573-4C59-BF64-51CFA84E3737}" type="pres">
      <dgm:prSet presAssocID="{E8D5C796-2875-4556-BE3B-C9D32D27D498}" presName="node" presStyleLbl="node1" presStyleIdx="0" presStyleCnt="5" custRadScaleRad="112908" custRadScaleInc="965">
        <dgm:presLayoutVars>
          <dgm:bulletEnabled val="1"/>
        </dgm:presLayoutVars>
      </dgm:prSet>
      <dgm:spPr/>
      <dgm:t>
        <a:bodyPr/>
        <a:lstStyle/>
        <a:p>
          <a:endParaRPr lang="en-US"/>
        </a:p>
      </dgm:t>
    </dgm:pt>
    <dgm:pt modelId="{EEDE5C99-E2A4-415E-899C-BC40F1E85724}" type="pres">
      <dgm:prSet presAssocID="{DD27AEDF-F12A-40C6-AF74-4BB5B148D4D9}" presName="sibTrans" presStyleLbl="sibTrans2D1" presStyleIdx="0" presStyleCnt="5"/>
      <dgm:spPr/>
      <dgm:t>
        <a:bodyPr/>
        <a:lstStyle/>
        <a:p>
          <a:endParaRPr lang="en-US"/>
        </a:p>
      </dgm:t>
    </dgm:pt>
    <dgm:pt modelId="{6688C6C8-B864-4E3F-95A3-5BD7B441EC9D}" type="pres">
      <dgm:prSet presAssocID="{DD27AEDF-F12A-40C6-AF74-4BB5B148D4D9}" presName="connectorText" presStyleLbl="sibTrans2D1" presStyleIdx="0" presStyleCnt="5"/>
      <dgm:spPr/>
      <dgm:t>
        <a:bodyPr/>
        <a:lstStyle/>
        <a:p>
          <a:endParaRPr lang="en-US"/>
        </a:p>
      </dgm:t>
    </dgm:pt>
    <dgm:pt modelId="{267F4FF5-73AA-4860-9EC6-A167B7036211}" type="pres">
      <dgm:prSet presAssocID="{326579C5-B2AC-43E3-92B2-43B39A478265}" presName="node" presStyleLbl="node1" presStyleIdx="1" presStyleCnt="5" custRadScaleRad="113422" custRadScaleInc="-1321">
        <dgm:presLayoutVars>
          <dgm:bulletEnabled val="1"/>
        </dgm:presLayoutVars>
      </dgm:prSet>
      <dgm:spPr/>
      <dgm:t>
        <a:bodyPr/>
        <a:lstStyle/>
        <a:p>
          <a:endParaRPr lang="en-US"/>
        </a:p>
      </dgm:t>
    </dgm:pt>
    <dgm:pt modelId="{2E99DC41-6752-4628-91D2-E736F6BAD72F}" type="pres">
      <dgm:prSet presAssocID="{8EEEA05D-9E7B-410A-96CC-E244EFFD625A}" presName="sibTrans" presStyleLbl="sibTrans2D1" presStyleIdx="1" presStyleCnt="5"/>
      <dgm:spPr/>
      <dgm:t>
        <a:bodyPr/>
        <a:lstStyle/>
        <a:p>
          <a:endParaRPr lang="en-US"/>
        </a:p>
      </dgm:t>
    </dgm:pt>
    <dgm:pt modelId="{0A3F2DA4-AD7F-468A-BE43-0B3C79971FD0}" type="pres">
      <dgm:prSet presAssocID="{8EEEA05D-9E7B-410A-96CC-E244EFFD625A}" presName="connectorText" presStyleLbl="sibTrans2D1" presStyleIdx="1" presStyleCnt="5"/>
      <dgm:spPr/>
      <dgm:t>
        <a:bodyPr/>
        <a:lstStyle/>
        <a:p>
          <a:endParaRPr lang="en-US"/>
        </a:p>
      </dgm:t>
    </dgm:pt>
    <dgm:pt modelId="{B4276404-A1F9-44B4-A3FB-DB332F69BF58}" type="pres">
      <dgm:prSet presAssocID="{E438E4A6-73E4-406C-A4B1-73F23768514F}" presName="node" presStyleLbl="node1" presStyleIdx="2" presStyleCnt="5" custRadScaleRad="120201" custRadScaleInc="-27269">
        <dgm:presLayoutVars>
          <dgm:bulletEnabled val="1"/>
        </dgm:presLayoutVars>
      </dgm:prSet>
      <dgm:spPr/>
      <dgm:t>
        <a:bodyPr/>
        <a:lstStyle/>
        <a:p>
          <a:endParaRPr lang="en-US"/>
        </a:p>
      </dgm:t>
    </dgm:pt>
    <dgm:pt modelId="{C0835ED1-CECD-4414-AF54-9DBAAFDA3CB8}" type="pres">
      <dgm:prSet presAssocID="{2FC39C06-589F-4C83-899A-7929B0BAC53C}" presName="sibTrans" presStyleLbl="sibTrans2D1" presStyleIdx="2" presStyleCnt="5"/>
      <dgm:spPr/>
      <dgm:t>
        <a:bodyPr/>
        <a:lstStyle/>
        <a:p>
          <a:endParaRPr lang="en-US"/>
        </a:p>
      </dgm:t>
    </dgm:pt>
    <dgm:pt modelId="{CF7CBA48-0997-465F-92A0-62BCB5A4EA1C}" type="pres">
      <dgm:prSet presAssocID="{2FC39C06-589F-4C83-899A-7929B0BAC53C}" presName="connectorText" presStyleLbl="sibTrans2D1" presStyleIdx="2" presStyleCnt="5"/>
      <dgm:spPr/>
      <dgm:t>
        <a:bodyPr/>
        <a:lstStyle/>
        <a:p>
          <a:endParaRPr lang="en-US"/>
        </a:p>
      </dgm:t>
    </dgm:pt>
    <dgm:pt modelId="{BFD66D61-61B8-4097-8C1B-1A1BF23B7E2D}" type="pres">
      <dgm:prSet presAssocID="{FFF3B1A4-FD8E-4CCB-BCAE-BDB1AC3F55AF}" presName="node" presStyleLbl="node1" presStyleIdx="3" presStyleCnt="5" custRadScaleRad="128561" custRadScaleInc="14686">
        <dgm:presLayoutVars>
          <dgm:bulletEnabled val="1"/>
        </dgm:presLayoutVars>
      </dgm:prSet>
      <dgm:spPr/>
      <dgm:t>
        <a:bodyPr/>
        <a:lstStyle/>
        <a:p>
          <a:endParaRPr lang="en-US"/>
        </a:p>
      </dgm:t>
    </dgm:pt>
    <dgm:pt modelId="{F4568D7E-86A8-45E9-ACC7-64F520203313}" type="pres">
      <dgm:prSet presAssocID="{A4B72C4F-C95E-41BA-94C6-F5EF9F040179}" presName="sibTrans" presStyleLbl="sibTrans2D1" presStyleIdx="3" presStyleCnt="5"/>
      <dgm:spPr/>
      <dgm:t>
        <a:bodyPr/>
        <a:lstStyle/>
        <a:p>
          <a:endParaRPr lang="en-US"/>
        </a:p>
      </dgm:t>
    </dgm:pt>
    <dgm:pt modelId="{E3A82B7B-DD75-4103-885B-D7432E749657}" type="pres">
      <dgm:prSet presAssocID="{A4B72C4F-C95E-41BA-94C6-F5EF9F040179}" presName="connectorText" presStyleLbl="sibTrans2D1" presStyleIdx="3" presStyleCnt="5"/>
      <dgm:spPr/>
      <dgm:t>
        <a:bodyPr/>
        <a:lstStyle/>
        <a:p>
          <a:endParaRPr lang="en-US"/>
        </a:p>
      </dgm:t>
    </dgm:pt>
    <dgm:pt modelId="{24AEA6EF-87DC-4DA2-BA85-6B95320A4E91}" type="pres">
      <dgm:prSet presAssocID="{405FC383-3468-4FE6-999D-6AF07040AD3C}" presName="node" presStyleLbl="node1" presStyleIdx="4" presStyleCnt="5" custRadScaleRad="125645" custRadScaleInc="1859">
        <dgm:presLayoutVars>
          <dgm:bulletEnabled val="1"/>
        </dgm:presLayoutVars>
      </dgm:prSet>
      <dgm:spPr/>
      <dgm:t>
        <a:bodyPr/>
        <a:lstStyle/>
        <a:p>
          <a:endParaRPr lang="en-US"/>
        </a:p>
      </dgm:t>
    </dgm:pt>
    <dgm:pt modelId="{A11C14D7-2ADB-4E62-A426-2E37DDC426E4}" type="pres">
      <dgm:prSet presAssocID="{2E3E58B0-0C6C-4FCD-9FBA-5C3993E03F87}" presName="sibTrans" presStyleLbl="sibTrans2D1" presStyleIdx="4" presStyleCnt="5"/>
      <dgm:spPr/>
      <dgm:t>
        <a:bodyPr/>
        <a:lstStyle/>
        <a:p>
          <a:endParaRPr lang="en-US"/>
        </a:p>
      </dgm:t>
    </dgm:pt>
    <dgm:pt modelId="{544133EE-B9CF-4FB0-B88E-80A238B3F3BD}" type="pres">
      <dgm:prSet presAssocID="{2E3E58B0-0C6C-4FCD-9FBA-5C3993E03F87}" presName="connectorText" presStyleLbl="sibTrans2D1" presStyleIdx="4" presStyleCnt="5"/>
      <dgm:spPr/>
      <dgm:t>
        <a:bodyPr/>
        <a:lstStyle/>
        <a:p>
          <a:endParaRPr lang="en-US"/>
        </a:p>
      </dgm:t>
    </dgm:pt>
  </dgm:ptLst>
  <dgm:cxnLst>
    <dgm:cxn modelId="{78205716-D674-46CA-9671-98994784CC5D}" type="presOf" srcId="{E438E4A6-73E4-406C-A4B1-73F23768514F}" destId="{B4276404-A1F9-44B4-A3FB-DB332F69BF58}" srcOrd="0" destOrd="0" presId="urn:microsoft.com/office/officeart/2005/8/layout/cycle2"/>
    <dgm:cxn modelId="{B2DF18C7-C151-47AF-A066-23C85368B729}" type="presOf" srcId="{DD27AEDF-F12A-40C6-AF74-4BB5B148D4D9}" destId="{EEDE5C99-E2A4-415E-899C-BC40F1E85724}" srcOrd="0" destOrd="0" presId="urn:microsoft.com/office/officeart/2005/8/layout/cycle2"/>
    <dgm:cxn modelId="{19C8B71F-5991-4D15-A810-3590AAF796AC}" type="presOf" srcId="{2FC39C06-589F-4C83-899A-7929B0BAC53C}" destId="{CF7CBA48-0997-465F-92A0-62BCB5A4EA1C}" srcOrd="1" destOrd="0" presId="urn:microsoft.com/office/officeart/2005/8/layout/cycle2"/>
    <dgm:cxn modelId="{4B0E6541-4A96-4843-B307-AAAA4F5620D2}" type="presOf" srcId="{405FC383-3468-4FE6-999D-6AF07040AD3C}" destId="{24AEA6EF-87DC-4DA2-BA85-6B95320A4E91}" srcOrd="0" destOrd="0" presId="urn:microsoft.com/office/officeart/2005/8/layout/cycle2"/>
    <dgm:cxn modelId="{AB408F49-DF82-4831-951C-B18F04601E78}" srcId="{1155CCCC-D64C-465E-B7C2-42E2E62AA088}" destId="{FFF3B1A4-FD8E-4CCB-BCAE-BDB1AC3F55AF}" srcOrd="3" destOrd="0" parTransId="{D1037432-8A67-488C-B100-F99D93706519}" sibTransId="{A4B72C4F-C95E-41BA-94C6-F5EF9F040179}"/>
    <dgm:cxn modelId="{C583E030-8604-4025-B916-187F6518756D}" type="presOf" srcId="{A4B72C4F-C95E-41BA-94C6-F5EF9F040179}" destId="{F4568D7E-86A8-45E9-ACC7-64F520203313}" srcOrd="0" destOrd="0" presId="urn:microsoft.com/office/officeart/2005/8/layout/cycle2"/>
    <dgm:cxn modelId="{A4436B41-46B7-4005-AD0A-634EE9C6E297}" srcId="{1155CCCC-D64C-465E-B7C2-42E2E62AA088}" destId="{E438E4A6-73E4-406C-A4B1-73F23768514F}" srcOrd="2" destOrd="0" parTransId="{AB54FE2B-0C51-4951-B06E-323D3BBF3E6A}" sibTransId="{2FC39C06-589F-4C83-899A-7929B0BAC53C}"/>
    <dgm:cxn modelId="{9BECEB86-38E2-4E0C-9A99-513033152460}" srcId="{1155CCCC-D64C-465E-B7C2-42E2E62AA088}" destId="{E8D5C796-2875-4556-BE3B-C9D32D27D498}" srcOrd="0" destOrd="0" parTransId="{61E70F70-DF7C-492B-BD61-F563E9F66BF0}" sibTransId="{DD27AEDF-F12A-40C6-AF74-4BB5B148D4D9}"/>
    <dgm:cxn modelId="{A4E30B60-4DE0-4AD0-BB42-47032034CFC7}" type="presOf" srcId="{8EEEA05D-9E7B-410A-96CC-E244EFFD625A}" destId="{2E99DC41-6752-4628-91D2-E736F6BAD72F}" srcOrd="0" destOrd="0" presId="urn:microsoft.com/office/officeart/2005/8/layout/cycle2"/>
    <dgm:cxn modelId="{678F39D3-5DC3-4158-A97B-295E61E546F8}" type="presOf" srcId="{2E3E58B0-0C6C-4FCD-9FBA-5C3993E03F87}" destId="{544133EE-B9CF-4FB0-B88E-80A238B3F3BD}" srcOrd="1" destOrd="0" presId="urn:microsoft.com/office/officeart/2005/8/layout/cycle2"/>
    <dgm:cxn modelId="{1398A9F4-F8DC-4B23-A47F-8F5CB59806B9}" type="presOf" srcId="{DD27AEDF-F12A-40C6-AF74-4BB5B148D4D9}" destId="{6688C6C8-B864-4E3F-95A3-5BD7B441EC9D}" srcOrd="1" destOrd="0" presId="urn:microsoft.com/office/officeart/2005/8/layout/cycle2"/>
    <dgm:cxn modelId="{B89F0F1A-2CDE-463E-B89C-770C359EFFA6}" srcId="{1155CCCC-D64C-465E-B7C2-42E2E62AA088}" destId="{405FC383-3468-4FE6-999D-6AF07040AD3C}" srcOrd="4" destOrd="0" parTransId="{241FAF11-54AC-463B-AE9A-4980E2F97DA2}" sibTransId="{2E3E58B0-0C6C-4FCD-9FBA-5C3993E03F87}"/>
    <dgm:cxn modelId="{3F31717D-56D0-4E9C-A3F3-B0F74F58800E}" type="presOf" srcId="{E8D5C796-2875-4556-BE3B-C9D32D27D498}" destId="{8B657CC7-5573-4C59-BF64-51CFA84E3737}" srcOrd="0" destOrd="0" presId="urn:microsoft.com/office/officeart/2005/8/layout/cycle2"/>
    <dgm:cxn modelId="{9C5B6E09-A6B2-47E7-B1B1-D1EDB9871D74}" type="presOf" srcId="{1155CCCC-D64C-465E-B7C2-42E2E62AA088}" destId="{D26C1AF1-73BF-4341-A927-EE2442B76729}" srcOrd="0" destOrd="0" presId="urn:microsoft.com/office/officeart/2005/8/layout/cycle2"/>
    <dgm:cxn modelId="{42EA00E0-8E34-40E7-941E-1435F25E8387}" type="presOf" srcId="{8EEEA05D-9E7B-410A-96CC-E244EFFD625A}" destId="{0A3F2DA4-AD7F-468A-BE43-0B3C79971FD0}" srcOrd="1" destOrd="0" presId="urn:microsoft.com/office/officeart/2005/8/layout/cycle2"/>
    <dgm:cxn modelId="{7EE5A7C8-2D9A-403B-ABFF-064B6ABF17FD}" type="presOf" srcId="{2E3E58B0-0C6C-4FCD-9FBA-5C3993E03F87}" destId="{A11C14D7-2ADB-4E62-A426-2E37DDC426E4}" srcOrd="0" destOrd="0" presId="urn:microsoft.com/office/officeart/2005/8/layout/cycle2"/>
    <dgm:cxn modelId="{6CE9CCF4-CCE7-4D31-A53C-87EEA410122D}" type="presOf" srcId="{2FC39C06-589F-4C83-899A-7929B0BAC53C}" destId="{C0835ED1-CECD-4414-AF54-9DBAAFDA3CB8}" srcOrd="0" destOrd="0" presId="urn:microsoft.com/office/officeart/2005/8/layout/cycle2"/>
    <dgm:cxn modelId="{4A118A41-D982-4103-A704-06311FEC2A15}" srcId="{1155CCCC-D64C-465E-B7C2-42E2E62AA088}" destId="{326579C5-B2AC-43E3-92B2-43B39A478265}" srcOrd="1" destOrd="0" parTransId="{A8156E95-4813-4BA4-A161-26C76B96D254}" sibTransId="{8EEEA05D-9E7B-410A-96CC-E244EFFD625A}"/>
    <dgm:cxn modelId="{92C77327-851E-4B5C-A0EC-8ABA07FD7E55}" type="presOf" srcId="{FFF3B1A4-FD8E-4CCB-BCAE-BDB1AC3F55AF}" destId="{BFD66D61-61B8-4097-8C1B-1A1BF23B7E2D}" srcOrd="0" destOrd="0" presId="urn:microsoft.com/office/officeart/2005/8/layout/cycle2"/>
    <dgm:cxn modelId="{23A085CD-986E-44C0-A2E3-FFFAF0AA6859}" type="presOf" srcId="{A4B72C4F-C95E-41BA-94C6-F5EF9F040179}" destId="{E3A82B7B-DD75-4103-885B-D7432E749657}" srcOrd="1" destOrd="0" presId="urn:microsoft.com/office/officeart/2005/8/layout/cycle2"/>
    <dgm:cxn modelId="{8386C27D-416B-4735-B210-FB1C92F47BF5}" type="presOf" srcId="{326579C5-B2AC-43E3-92B2-43B39A478265}" destId="{267F4FF5-73AA-4860-9EC6-A167B7036211}" srcOrd="0" destOrd="0" presId="urn:microsoft.com/office/officeart/2005/8/layout/cycle2"/>
    <dgm:cxn modelId="{F1D621BF-9DD8-4E00-9E1B-11FF5E74578B}" type="presParOf" srcId="{D26C1AF1-73BF-4341-A927-EE2442B76729}" destId="{8B657CC7-5573-4C59-BF64-51CFA84E3737}" srcOrd="0" destOrd="0" presId="urn:microsoft.com/office/officeart/2005/8/layout/cycle2"/>
    <dgm:cxn modelId="{3A590675-51C8-4E4C-B886-3A3675FFE15A}" type="presParOf" srcId="{D26C1AF1-73BF-4341-A927-EE2442B76729}" destId="{EEDE5C99-E2A4-415E-899C-BC40F1E85724}" srcOrd="1" destOrd="0" presId="urn:microsoft.com/office/officeart/2005/8/layout/cycle2"/>
    <dgm:cxn modelId="{DBF4BB4A-1688-4D9D-A6BF-A68C38203BA9}" type="presParOf" srcId="{EEDE5C99-E2A4-415E-899C-BC40F1E85724}" destId="{6688C6C8-B864-4E3F-95A3-5BD7B441EC9D}" srcOrd="0" destOrd="0" presId="urn:microsoft.com/office/officeart/2005/8/layout/cycle2"/>
    <dgm:cxn modelId="{74A73126-D8E5-4106-AE60-179293E74E36}" type="presParOf" srcId="{D26C1AF1-73BF-4341-A927-EE2442B76729}" destId="{267F4FF5-73AA-4860-9EC6-A167B7036211}" srcOrd="2" destOrd="0" presId="urn:microsoft.com/office/officeart/2005/8/layout/cycle2"/>
    <dgm:cxn modelId="{EF72C4C3-819F-45F2-AF18-AFEC91916950}" type="presParOf" srcId="{D26C1AF1-73BF-4341-A927-EE2442B76729}" destId="{2E99DC41-6752-4628-91D2-E736F6BAD72F}" srcOrd="3" destOrd="0" presId="urn:microsoft.com/office/officeart/2005/8/layout/cycle2"/>
    <dgm:cxn modelId="{6DF24C70-5BF9-4C34-9046-BEE201E1B62C}" type="presParOf" srcId="{2E99DC41-6752-4628-91D2-E736F6BAD72F}" destId="{0A3F2DA4-AD7F-468A-BE43-0B3C79971FD0}" srcOrd="0" destOrd="0" presId="urn:microsoft.com/office/officeart/2005/8/layout/cycle2"/>
    <dgm:cxn modelId="{839CB9CB-48F5-4FF0-887C-41643609B42C}" type="presParOf" srcId="{D26C1AF1-73BF-4341-A927-EE2442B76729}" destId="{B4276404-A1F9-44B4-A3FB-DB332F69BF58}" srcOrd="4" destOrd="0" presId="urn:microsoft.com/office/officeart/2005/8/layout/cycle2"/>
    <dgm:cxn modelId="{DA06D68F-474F-4784-BA28-A54C8049BB02}" type="presParOf" srcId="{D26C1AF1-73BF-4341-A927-EE2442B76729}" destId="{C0835ED1-CECD-4414-AF54-9DBAAFDA3CB8}" srcOrd="5" destOrd="0" presId="urn:microsoft.com/office/officeart/2005/8/layout/cycle2"/>
    <dgm:cxn modelId="{449793BC-41F8-490D-8C57-358DCC58522D}" type="presParOf" srcId="{C0835ED1-CECD-4414-AF54-9DBAAFDA3CB8}" destId="{CF7CBA48-0997-465F-92A0-62BCB5A4EA1C}" srcOrd="0" destOrd="0" presId="urn:microsoft.com/office/officeart/2005/8/layout/cycle2"/>
    <dgm:cxn modelId="{057BE5B1-9E44-4210-BCBF-3ADA98890B12}" type="presParOf" srcId="{D26C1AF1-73BF-4341-A927-EE2442B76729}" destId="{BFD66D61-61B8-4097-8C1B-1A1BF23B7E2D}" srcOrd="6" destOrd="0" presId="urn:microsoft.com/office/officeart/2005/8/layout/cycle2"/>
    <dgm:cxn modelId="{DD742883-5984-4BDD-8734-67B242A2A984}" type="presParOf" srcId="{D26C1AF1-73BF-4341-A927-EE2442B76729}" destId="{F4568D7E-86A8-45E9-ACC7-64F520203313}" srcOrd="7" destOrd="0" presId="urn:microsoft.com/office/officeart/2005/8/layout/cycle2"/>
    <dgm:cxn modelId="{C2F49CFD-5581-4597-94D8-138136733273}" type="presParOf" srcId="{F4568D7E-86A8-45E9-ACC7-64F520203313}" destId="{E3A82B7B-DD75-4103-885B-D7432E749657}" srcOrd="0" destOrd="0" presId="urn:microsoft.com/office/officeart/2005/8/layout/cycle2"/>
    <dgm:cxn modelId="{E6A0B135-5588-4328-A533-5F7D59A27E2E}" type="presParOf" srcId="{D26C1AF1-73BF-4341-A927-EE2442B76729}" destId="{24AEA6EF-87DC-4DA2-BA85-6B95320A4E91}" srcOrd="8" destOrd="0" presId="urn:microsoft.com/office/officeart/2005/8/layout/cycle2"/>
    <dgm:cxn modelId="{E654C220-E6A0-4BA9-A06E-D5E79EE8AFFB}" type="presParOf" srcId="{D26C1AF1-73BF-4341-A927-EE2442B76729}" destId="{A11C14D7-2ADB-4E62-A426-2E37DDC426E4}" srcOrd="9" destOrd="0" presId="urn:microsoft.com/office/officeart/2005/8/layout/cycle2"/>
    <dgm:cxn modelId="{125E9813-A4BE-41A7-9EF6-A5EDD69A5EEE}" type="presParOf" srcId="{A11C14D7-2ADB-4E62-A426-2E37DDC426E4}" destId="{544133EE-B9CF-4FB0-B88E-80A238B3F3B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657CC7-5573-4C59-BF64-51CFA84E3737}">
      <dsp:nvSpPr>
        <dsp:cNvPr id="0" name=""/>
        <dsp:cNvSpPr/>
      </dsp:nvSpPr>
      <dsp:spPr>
        <a:xfrm>
          <a:off x="2199880" y="0"/>
          <a:ext cx="1726406" cy="172640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1"/>
              </a:solidFill>
            </a:rPr>
            <a:t>Solution Fluency</a:t>
          </a:r>
          <a:endParaRPr lang="en-US" sz="1300" kern="1200" dirty="0">
            <a:solidFill>
              <a:schemeClr val="tx1"/>
            </a:solidFill>
          </a:endParaRPr>
        </a:p>
      </dsp:txBody>
      <dsp:txXfrm>
        <a:off x="2452706" y="252826"/>
        <a:ext cx="1220754" cy="1220754"/>
      </dsp:txXfrm>
    </dsp:sp>
    <dsp:sp modelId="{EEDE5C99-E2A4-415E-899C-BC40F1E85724}">
      <dsp:nvSpPr>
        <dsp:cNvPr id="0" name=""/>
        <dsp:cNvSpPr/>
      </dsp:nvSpPr>
      <dsp:spPr>
        <a:xfrm rot="1984130">
          <a:off x="3908480" y="1271179"/>
          <a:ext cx="457231" cy="5826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3919590" y="1350288"/>
        <a:ext cx="320062" cy="349598"/>
      </dsp:txXfrm>
    </dsp:sp>
    <dsp:sp modelId="{267F4FF5-73AA-4860-9EC6-A167B7036211}">
      <dsp:nvSpPr>
        <dsp:cNvPr id="0" name=""/>
        <dsp:cNvSpPr/>
      </dsp:nvSpPr>
      <dsp:spPr>
        <a:xfrm>
          <a:off x="4369593" y="1412736"/>
          <a:ext cx="1726406" cy="1726406"/>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Information Fluency</a:t>
          </a:r>
          <a:endParaRPr lang="en-US" sz="1300" kern="1200" dirty="0">
            <a:solidFill>
              <a:schemeClr val="bg1"/>
            </a:solidFill>
          </a:endParaRPr>
        </a:p>
      </dsp:txBody>
      <dsp:txXfrm>
        <a:off x="4622419" y="1665562"/>
        <a:ext cx="1220754" cy="1220754"/>
      </dsp:txXfrm>
    </dsp:sp>
    <dsp:sp modelId="{2E99DC41-6752-4628-91D2-E736F6BAD72F}">
      <dsp:nvSpPr>
        <dsp:cNvPr id="0" name=""/>
        <dsp:cNvSpPr/>
      </dsp:nvSpPr>
      <dsp:spPr>
        <a:xfrm rot="5779543">
          <a:off x="4862167" y="3259637"/>
          <a:ext cx="458571" cy="5826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4938531" y="3307802"/>
        <a:ext cx="321000" cy="349598"/>
      </dsp:txXfrm>
    </dsp:sp>
    <dsp:sp modelId="{B4276404-A1F9-44B4-A3FB-DB332F69BF58}">
      <dsp:nvSpPr>
        <dsp:cNvPr id="0" name=""/>
        <dsp:cNvSpPr/>
      </dsp:nvSpPr>
      <dsp:spPr>
        <a:xfrm>
          <a:off x="4084046" y="3988593"/>
          <a:ext cx="1726406" cy="1726406"/>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1"/>
              </a:solidFill>
            </a:rPr>
            <a:t>Collaboration Fluency</a:t>
          </a:r>
          <a:endParaRPr lang="en-US" sz="1300" kern="1200" dirty="0">
            <a:solidFill>
              <a:schemeClr val="tx1"/>
            </a:solidFill>
          </a:endParaRPr>
        </a:p>
      </dsp:txBody>
      <dsp:txXfrm>
        <a:off x="4336872" y="4241419"/>
        <a:ext cx="1220754" cy="1220754"/>
      </dsp:txXfrm>
    </dsp:sp>
    <dsp:sp modelId="{C0835ED1-CECD-4414-AF54-9DBAAFDA3CB8}">
      <dsp:nvSpPr>
        <dsp:cNvPr id="0" name=""/>
        <dsp:cNvSpPr/>
      </dsp:nvSpPr>
      <dsp:spPr>
        <a:xfrm rot="10800000">
          <a:off x="2552608" y="4560465"/>
          <a:ext cx="1082215" cy="5826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2727407" y="4676997"/>
        <a:ext cx="907416" cy="349598"/>
      </dsp:txXfrm>
    </dsp:sp>
    <dsp:sp modelId="{BFD66D61-61B8-4097-8C1B-1A1BF23B7E2D}">
      <dsp:nvSpPr>
        <dsp:cNvPr id="0" name=""/>
        <dsp:cNvSpPr/>
      </dsp:nvSpPr>
      <dsp:spPr>
        <a:xfrm>
          <a:off x="315722" y="3988593"/>
          <a:ext cx="1726406" cy="1726406"/>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Creative Fluency</a:t>
          </a:r>
          <a:endParaRPr lang="en-US" sz="1300" kern="1200" dirty="0">
            <a:solidFill>
              <a:schemeClr val="bg1"/>
            </a:solidFill>
          </a:endParaRPr>
        </a:p>
      </dsp:txBody>
      <dsp:txXfrm>
        <a:off x="568548" y="4241419"/>
        <a:ext cx="1220754" cy="1220754"/>
      </dsp:txXfrm>
    </dsp:sp>
    <dsp:sp modelId="{F4568D7E-86A8-45E9-ACC7-64F520203313}">
      <dsp:nvSpPr>
        <dsp:cNvPr id="0" name=""/>
        <dsp:cNvSpPr/>
      </dsp:nvSpPr>
      <dsp:spPr>
        <a:xfrm rot="15795383">
          <a:off x="767758" y="3239762"/>
          <a:ext cx="510002" cy="5826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853242" y="3432265"/>
        <a:ext cx="357001" cy="349598"/>
      </dsp:txXfrm>
    </dsp:sp>
    <dsp:sp modelId="{24AEA6EF-87DC-4DA2-BA85-6B95320A4E91}">
      <dsp:nvSpPr>
        <dsp:cNvPr id="0" name=""/>
        <dsp:cNvSpPr/>
      </dsp:nvSpPr>
      <dsp:spPr>
        <a:xfrm>
          <a:off x="0" y="1318519"/>
          <a:ext cx="1726406" cy="1726406"/>
        </a:xfrm>
        <a:prstGeom prst="ellipse">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tx1"/>
              </a:solidFill>
            </a:rPr>
            <a:t>Media Fluency</a:t>
          </a:r>
          <a:endParaRPr lang="en-US" sz="1300" kern="1200" dirty="0">
            <a:solidFill>
              <a:schemeClr val="tx1"/>
            </a:solidFill>
          </a:endParaRPr>
        </a:p>
      </dsp:txBody>
      <dsp:txXfrm>
        <a:off x="252826" y="1571345"/>
        <a:ext cx="1220754" cy="1220754"/>
      </dsp:txXfrm>
    </dsp:sp>
    <dsp:sp modelId="{A11C14D7-2ADB-4E62-A426-2E37DDC426E4}">
      <dsp:nvSpPr>
        <dsp:cNvPr id="0" name=""/>
        <dsp:cNvSpPr/>
      </dsp:nvSpPr>
      <dsp:spPr>
        <a:xfrm rot="19743794">
          <a:off x="1730194" y="1237596"/>
          <a:ext cx="444324" cy="5826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1739676" y="1388391"/>
        <a:ext cx="311027" cy="34959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7D1A9A-055E-4A30-BB39-9EA868E897B3}" type="datetimeFigureOut">
              <a:rPr lang="en-US" smtClean="0"/>
              <a:t>11/28/2010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B1D661-D835-4F9E-B6CA-B769D561DD4B}" type="slidenum">
              <a:rPr lang="en-US" smtClean="0"/>
              <a:t>‹#›</a:t>
            </a:fld>
            <a:endParaRPr lang="en-US"/>
          </a:p>
        </p:txBody>
      </p:sp>
    </p:spTree>
    <p:extLst>
      <p:ext uri="{BB962C8B-B14F-4D97-AF65-F5344CB8AC3E}">
        <p14:creationId xmlns:p14="http://schemas.microsoft.com/office/powerpoint/2010/main" val="525100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B6D7555A-4EEC-4B0B-ABBB-B9A28F170231}" type="slidenum">
              <a:rPr lang="en-US" sz="1200" smtClean="0"/>
              <a:pPr eaLnBrk="1" hangingPunct="1"/>
              <a:t>5</a:t>
            </a:fld>
            <a:endParaRPr lang="en-US" sz="120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Traditionally educators have utilized programs to motivate, entice, reinforce, and “stamp in” learning but does not always work with our students.</a:t>
            </a:r>
          </a:p>
          <a:p>
            <a:pPr eaLnBrk="1" hangingPunct="1"/>
            <a:r>
              <a:rPr lang="en-US" smtClean="0"/>
              <a:t>These children may try to hard and “switch off” the brain integration mechanisms.</a:t>
            </a:r>
          </a:p>
          <a:p>
            <a:pPr eaLnBrk="1" hangingPunct="1"/>
            <a:endParaRPr lang="en-US" smtClean="0"/>
          </a:p>
          <a:p>
            <a:pPr eaLnBrk="1" hangingPunct="1"/>
            <a:r>
              <a:rPr lang="en-US" smtClean="0"/>
              <a:t>Info is received at the back of the brain as an impress but does not get to the front of the brain for express.  The inability to express what is learned locks the student into a failure syndrome.</a:t>
            </a:r>
          </a:p>
          <a:p>
            <a:pPr eaLnBrk="1" hangingPunct="1"/>
            <a:endParaRPr lang="en-US" smtClean="0"/>
          </a:p>
          <a:p>
            <a:pPr eaLnBrk="1" hangingPunct="1"/>
            <a:r>
              <a:rPr lang="en-US" smtClean="0"/>
              <a:t>Brain Gym developled in mid 1980’s by Paul and Gail Dennison</a:t>
            </a:r>
          </a:p>
          <a:p>
            <a:pPr eaLnBrk="1" hangingPunct="1"/>
            <a:endParaRPr lang="en-US" smtClean="0"/>
          </a:p>
          <a:p>
            <a:pPr eaLnBrk="1" hangingPunct="1"/>
            <a:r>
              <a:rPr lang="en-US" smtClean="0"/>
              <a:t>Both are educators – one with a background in neuroscience and the other in movement.</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8C5D3440-A1E1-4624-BA9E-EF7D5A1ECA8C}" type="datetimeFigureOut">
              <a:rPr lang="en-US" smtClean="0"/>
              <a:t>11/28/2010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D9AB55E-A5E9-4034-9243-E90444DAA1E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5D3440-A1E1-4624-BA9E-EF7D5A1ECA8C}" type="datetimeFigureOut">
              <a:rPr lang="en-US" smtClean="0"/>
              <a:t>11/28/2010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AB55E-A5E9-4034-9243-E90444DAA1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5D3440-A1E1-4624-BA9E-EF7D5A1ECA8C}" type="datetimeFigureOut">
              <a:rPr lang="en-US" smtClean="0"/>
              <a:t>11/28/2010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AB55E-A5E9-4034-9243-E90444DAA1E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8C5D3440-A1E1-4624-BA9E-EF7D5A1ECA8C}" type="datetimeFigureOut">
              <a:rPr lang="en-US" smtClean="0"/>
              <a:t>11/28/2010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BD9AB55E-A5E9-4034-9243-E90444DAA1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8C5D3440-A1E1-4624-BA9E-EF7D5A1ECA8C}" type="datetimeFigureOut">
              <a:rPr lang="en-US" smtClean="0"/>
              <a:t>11/28/2010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BD9AB55E-A5E9-4034-9243-E90444DAA1E3}" type="slidenum">
              <a:rPr lang="en-US" smtClean="0"/>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8C5D3440-A1E1-4624-BA9E-EF7D5A1ECA8C}" type="datetimeFigureOut">
              <a:rPr lang="en-US" smtClean="0"/>
              <a:t>11/28/2010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BD9AB55E-A5E9-4034-9243-E90444DAA1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8C5D3440-A1E1-4624-BA9E-EF7D5A1ECA8C}" type="datetimeFigureOut">
              <a:rPr lang="en-US" smtClean="0"/>
              <a:t>11/28/2010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BD9AB55E-A5E9-4034-9243-E90444DAA1E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C5D3440-A1E1-4624-BA9E-EF7D5A1ECA8C}" type="datetimeFigureOut">
              <a:rPr lang="en-US" smtClean="0"/>
              <a:t>11/28/2010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9AB55E-A5E9-4034-9243-E90444DAA1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8C5D3440-A1E1-4624-BA9E-EF7D5A1ECA8C}" type="datetimeFigureOut">
              <a:rPr lang="en-US" smtClean="0"/>
              <a:t>11/28/2010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BD9AB55E-A5E9-4034-9243-E90444DAA1E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8C5D3440-A1E1-4624-BA9E-EF7D5A1ECA8C}" type="datetimeFigureOut">
              <a:rPr lang="en-US" smtClean="0"/>
              <a:t>11/28/2010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BD9AB55E-A5E9-4034-9243-E90444DAA1E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8C5D3440-A1E1-4624-BA9E-EF7D5A1ECA8C}" type="datetimeFigureOut">
              <a:rPr lang="en-US" smtClean="0"/>
              <a:t>11/28/2010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BD9AB55E-A5E9-4034-9243-E90444DAA1E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8C5D3440-A1E1-4624-BA9E-EF7D5A1ECA8C}" type="datetimeFigureOut">
              <a:rPr lang="en-US" smtClean="0"/>
              <a:t>11/28/2010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D9AB55E-A5E9-4034-9243-E90444DAA1E3}"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eachertube.com/" TargetMode="External"/><Relationship Id="rId2" Type="http://schemas.openxmlformats.org/officeDocument/2006/relationships/hyperlink" Target="http://www.cbsnews.com/video/watch/?id=2507464n" TargetMode="External"/><Relationship Id="rId1" Type="http://schemas.openxmlformats.org/officeDocument/2006/relationships/slideLayout" Target="../slideLayouts/slideLayout5.xml"/><Relationship Id="rId4" Type="http://schemas.openxmlformats.org/officeDocument/2006/relationships/image" Target="../media/image21.gif"/></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gimp.org/" TargetMode="External"/><Relationship Id="rId7" Type="http://schemas.openxmlformats.org/officeDocument/2006/relationships/image" Target="../media/image34.gif"/><Relationship Id="rId2" Type="http://schemas.openxmlformats.org/officeDocument/2006/relationships/hyperlink" Target="http://www.animoto.com/" TargetMode="External"/><Relationship Id="rId1" Type="http://schemas.openxmlformats.org/officeDocument/2006/relationships/slideLayout" Target="../slideLayouts/slideLayout8.xml"/><Relationship Id="rId6" Type="http://schemas.openxmlformats.org/officeDocument/2006/relationships/hyperlink" Target="http://www.voicethread.com/" TargetMode="External"/><Relationship Id="rId5" Type="http://schemas.openxmlformats.org/officeDocument/2006/relationships/hyperlink" Target="http://www.inkscape.com/" TargetMode="External"/><Relationship Id="rId4" Type="http://schemas.openxmlformats.org/officeDocument/2006/relationships/hyperlink" Target="http://sketchup.google.com/"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Y_Y0bD7i3TY" TargetMode="External"/><Relationship Id="rId2" Type="http://schemas.openxmlformats.org/officeDocument/2006/relationships/hyperlink" Target="http://www.spdconnection.com/printablepages/lesson%20plan%20%20frogs.htm" TargetMode="Externa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gif"/><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4419600"/>
          </a:xfrm>
        </p:spPr>
        <p:txBody>
          <a:bodyPr>
            <a:normAutofit fontScale="90000"/>
          </a:bodyPr>
          <a:lstStyle/>
          <a:p>
            <a:pPr algn="ctr"/>
            <a:r>
              <a:rPr lang="en-US" sz="7200" dirty="0" smtClean="0"/>
              <a:t>21</a:t>
            </a:r>
            <a:r>
              <a:rPr lang="en-US" sz="7200" baseline="30000" dirty="0" smtClean="0"/>
              <a:t>st</a:t>
            </a:r>
            <a:r>
              <a:rPr lang="en-US" sz="7200" dirty="0" smtClean="0"/>
              <a:t> Century Skills</a:t>
            </a:r>
            <a:r>
              <a:rPr lang="en-US" sz="8000" dirty="0"/>
              <a:t/>
            </a:r>
            <a:br>
              <a:rPr lang="en-US" sz="8000" dirty="0"/>
            </a:br>
            <a:r>
              <a:rPr lang="en-US" sz="1800" dirty="0" smtClean="0"/>
              <a:t>Solution Fluency</a:t>
            </a:r>
            <a:br>
              <a:rPr lang="en-US" sz="1800" dirty="0" smtClean="0"/>
            </a:br>
            <a:r>
              <a:rPr lang="en-US" sz="1800" dirty="0" smtClean="0"/>
              <a:t/>
            </a:r>
            <a:br>
              <a:rPr lang="en-US" sz="1800" dirty="0" smtClean="0"/>
            </a:br>
            <a:r>
              <a:rPr lang="en-US" sz="1800" dirty="0" smtClean="0"/>
              <a:t>Collaborative Fluency</a:t>
            </a:r>
            <a:br>
              <a:rPr lang="en-US" sz="1800" dirty="0" smtClean="0"/>
            </a:br>
            <a:r>
              <a:rPr lang="en-US" sz="1800" dirty="0" smtClean="0"/>
              <a:t/>
            </a:r>
            <a:br>
              <a:rPr lang="en-US" sz="1800" dirty="0" smtClean="0"/>
            </a:br>
            <a:r>
              <a:rPr lang="en-US" sz="1800" dirty="0" smtClean="0"/>
              <a:t>Media Fluency</a:t>
            </a:r>
            <a:br>
              <a:rPr lang="en-US" sz="1800" dirty="0" smtClean="0"/>
            </a:br>
            <a:r>
              <a:rPr lang="en-US" sz="1800" dirty="0" smtClean="0"/>
              <a:t/>
            </a:r>
            <a:br>
              <a:rPr lang="en-US" sz="1800" dirty="0" smtClean="0"/>
            </a:br>
            <a:r>
              <a:rPr lang="en-US" sz="1800" dirty="0" smtClean="0"/>
              <a:t>Creative Fluency</a:t>
            </a:r>
            <a:br>
              <a:rPr lang="en-US" sz="1800" dirty="0" smtClean="0"/>
            </a:br>
            <a:r>
              <a:rPr lang="en-US" sz="1800" dirty="0" smtClean="0"/>
              <a:t/>
            </a:r>
            <a:br>
              <a:rPr lang="en-US" sz="1800" dirty="0" smtClean="0"/>
            </a:br>
            <a:r>
              <a:rPr lang="en-US" sz="1800" dirty="0" smtClean="0"/>
              <a:t>Information Fluency</a:t>
            </a:r>
            <a:br>
              <a:rPr lang="en-US" sz="1800" dirty="0" smtClean="0"/>
            </a:br>
            <a:r>
              <a:rPr lang="en-US" sz="1800" dirty="0" smtClean="0"/>
              <a:t/>
            </a:r>
            <a:br>
              <a:rPr lang="en-US" sz="1800" dirty="0" smtClean="0"/>
            </a:br>
            <a:r>
              <a:rPr lang="en-US" sz="1800" dirty="0" smtClean="0"/>
              <a:t>Digital Citizen Fluency</a:t>
            </a:r>
            <a:endParaRPr lang="en-US" sz="8000" dirty="0"/>
          </a:p>
        </p:txBody>
      </p:sp>
      <p:sp>
        <p:nvSpPr>
          <p:cNvPr id="3" name="Subtitle 2"/>
          <p:cNvSpPr>
            <a:spLocks noGrp="1"/>
          </p:cNvSpPr>
          <p:nvPr>
            <p:ph type="subTitle" idx="1"/>
          </p:nvPr>
        </p:nvSpPr>
        <p:spPr>
          <a:xfrm>
            <a:off x="1905000" y="228600"/>
            <a:ext cx="6189583" cy="949569"/>
          </a:xfrm>
        </p:spPr>
        <p:txBody>
          <a:bodyPr>
            <a:normAutofit fontScale="77500" lnSpcReduction="20000"/>
          </a:bodyPr>
          <a:lstStyle/>
          <a:p>
            <a:pPr algn="ctr"/>
            <a:r>
              <a:rPr lang="en-US" dirty="0" smtClean="0"/>
              <a:t>Barbara Jermyn</a:t>
            </a:r>
          </a:p>
          <a:p>
            <a:pPr algn="ctr"/>
            <a:r>
              <a:rPr lang="en-US" dirty="0" smtClean="0"/>
              <a:t>EDT 652</a:t>
            </a:r>
          </a:p>
          <a:p>
            <a:pPr algn="ctr"/>
            <a:r>
              <a:rPr lang="en-US" dirty="0" smtClean="0"/>
              <a:t>November 28, 2010</a:t>
            </a:r>
            <a:endParaRPr lang="en-US" dirty="0"/>
          </a:p>
        </p:txBody>
      </p:sp>
    </p:spTree>
    <p:extLst>
      <p:ext uri="{BB962C8B-B14F-4D97-AF65-F5344CB8AC3E}">
        <p14:creationId xmlns:p14="http://schemas.microsoft.com/office/powerpoint/2010/main" val="13068707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Field Trips</a:t>
            </a:r>
            <a:endParaRPr lang="en-US" dirty="0"/>
          </a:p>
        </p:txBody>
      </p:sp>
      <p:sp>
        <p:nvSpPr>
          <p:cNvPr id="4" name="Text Placeholder 3"/>
          <p:cNvSpPr>
            <a:spLocks noGrp="1"/>
          </p:cNvSpPr>
          <p:nvPr>
            <p:ph type="body" idx="1"/>
          </p:nvPr>
        </p:nvSpPr>
        <p:spPr/>
        <p:txBody>
          <a:bodyPr/>
          <a:lstStyle/>
          <a:p>
            <a:endParaRPr lang="en-US"/>
          </a:p>
        </p:txBody>
      </p:sp>
      <p:sp>
        <p:nvSpPr>
          <p:cNvPr id="5" name="Text Placeholder 4"/>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lstStyle/>
          <a:p>
            <a:r>
              <a:rPr lang="en-US" dirty="0" smtClean="0">
                <a:hlinkClick r:id="rId2"/>
              </a:rPr>
              <a:t>http</a:t>
            </a:r>
            <a:r>
              <a:rPr lang="en-US" dirty="0">
                <a:hlinkClick r:id="rId2"/>
              </a:rPr>
              <a:t>://www.cbsnews.com/video/watch/?</a:t>
            </a:r>
            <a:r>
              <a:rPr lang="en-US" dirty="0" smtClean="0">
                <a:hlinkClick r:id="rId2"/>
              </a:rPr>
              <a:t>id=2507464n</a:t>
            </a:r>
            <a:endParaRPr lang="en-US" dirty="0" smtClean="0"/>
          </a:p>
          <a:p>
            <a:endParaRPr lang="en-US" dirty="0"/>
          </a:p>
          <a:p>
            <a:endParaRPr lang="en-US" dirty="0"/>
          </a:p>
        </p:txBody>
      </p:sp>
      <p:sp>
        <p:nvSpPr>
          <p:cNvPr id="6" name="Content Placeholder 5"/>
          <p:cNvSpPr>
            <a:spLocks noGrp="1"/>
          </p:cNvSpPr>
          <p:nvPr>
            <p:ph sz="quarter" idx="4"/>
          </p:nvPr>
        </p:nvSpPr>
        <p:spPr/>
        <p:txBody>
          <a:bodyPr/>
          <a:lstStyle/>
          <a:p>
            <a:r>
              <a:rPr lang="en-US" dirty="0" smtClean="0"/>
              <a:t>Enable </a:t>
            </a:r>
            <a:r>
              <a:rPr lang="en-US" dirty="0"/>
              <a:t>students to experience live interaction all over the </a:t>
            </a:r>
            <a:r>
              <a:rPr lang="en-US" dirty="0" smtClean="0"/>
              <a:t>globe</a:t>
            </a:r>
          </a:p>
          <a:p>
            <a:pPr marL="64008" indent="0">
              <a:buNone/>
            </a:pPr>
            <a:endParaRPr lang="en-US" dirty="0"/>
          </a:p>
          <a:p>
            <a:r>
              <a:rPr lang="en-US" dirty="0"/>
              <a:t>Can use sites such as </a:t>
            </a:r>
            <a:r>
              <a:rPr lang="en-US" dirty="0">
                <a:hlinkClick r:id="rId3"/>
              </a:rPr>
              <a:t>www.teachertube.com</a:t>
            </a:r>
            <a:r>
              <a:rPr lang="en-US" dirty="0"/>
              <a:t>  to find out how to use in the classroom</a:t>
            </a:r>
          </a:p>
          <a:p>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7600" y="741218"/>
            <a:ext cx="4076700" cy="2895600"/>
          </a:xfrm>
          <a:prstGeom prst="rect">
            <a:avLst/>
          </a:prstGeom>
        </p:spPr>
      </p:pic>
    </p:spTree>
    <p:extLst>
      <p:ext uri="{BB962C8B-B14F-4D97-AF65-F5344CB8AC3E}">
        <p14:creationId xmlns:p14="http://schemas.microsoft.com/office/powerpoint/2010/main" val="31981928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Collaboration Fluency</a:t>
            </a:r>
            <a:endParaRPr lang="en-US" sz="4400" dirty="0"/>
          </a:p>
        </p:txBody>
      </p:sp>
      <p:sp>
        <p:nvSpPr>
          <p:cNvPr id="4" name="Text Placeholder 3"/>
          <p:cNvSpPr>
            <a:spLocks noGrp="1"/>
          </p:cNvSpPr>
          <p:nvPr>
            <p:ph type="body" idx="1"/>
          </p:nvPr>
        </p:nvSpPr>
        <p:spPr/>
        <p:txBody>
          <a:bodyPr/>
          <a:lstStyle/>
          <a:p>
            <a:endParaRPr lang="en-US"/>
          </a:p>
        </p:txBody>
      </p:sp>
      <p:sp>
        <p:nvSpPr>
          <p:cNvPr id="6" name="Text Placeholder 5"/>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a:p>
        </p:txBody>
      </p:sp>
      <p:sp>
        <p:nvSpPr>
          <p:cNvPr id="7" name="Content Placeholder 6"/>
          <p:cNvSpPr>
            <a:spLocks noGrp="1"/>
          </p:cNvSpPr>
          <p:nvPr>
            <p:ph sz="quarter" idx="4"/>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3441" y="304800"/>
            <a:ext cx="3048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4257" y="374073"/>
            <a:ext cx="38862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4503" y="5178996"/>
            <a:ext cx="2590799" cy="1142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6815" y="2949449"/>
            <a:ext cx="206692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3525" y="3048000"/>
            <a:ext cx="1600200" cy="147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86138" y="2874281"/>
            <a:ext cx="2922010" cy="218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0" y="5136132"/>
            <a:ext cx="1809750"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5611" y="5658275"/>
            <a:ext cx="1877291" cy="38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0731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1066800" cy="6153912"/>
          </a:xfrm>
        </p:spPr>
        <p:txBody>
          <a:bodyPr>
            <a:normAutofit fontScale="90000"/>
          </a:bodyPr>
          <a:lstStyle/>
          <a:p>
            <a:pPr algn="ctr"/>
            <a:r>
              <a:rPr lang="en-US" sz="4000" dirty="0" smtClean="0"/>
              <a:t>Ways to Pair in the classroom</a:t>
            </a:r>
            <a:r>
              <a:rPr lang="en-US" sz="4400" dirty="0" smtClean="0"/>
              <a:t>..</a:t>
            </a:r>
            <a:endParaRPr lang="en-US" sz="4400" dirty="0"/>
          </a:p>
        </p:txBody>
      </p:sp>
      <p:sp>
        <p:nvSpPr>
          <p:cNvPr id="2" name="Text Placeholder 1"/>
          <p:cNvSpPr>
            <a:spLocks noGrp="1"/>
          </p:cNvSpPr>
          <p:nvPr>
            <p:ph type="body" idx="1"/>
          </p:nvPr>
        </p:nvSpPr>
        <p:spPr/>
        <p:txBody>
          <a:bodyPr/>
          <a:lstStyle/>
          <a:p>
            <a:r>
              <a:rPr lang="en-US" dirty="0" smtClean="0"/>
              <a:t>Think Pair and Share!!</a:t>
            </a:r>
            <a:endParaRPr lang="en-US" dirty="0"/>
          </a:p>
        </p:txBody>
      </p:sp>
      <p:sp>
        <p:nvSpPr>
          <p:cNvPr id="3" name="Text Placeholder 2"/>
          <p:cNvSpPr>
            <a:spLocks noGrp="1"/>
          </p:cNvSpPr>
          <p:nvPr>
            <p:ph type="body" sz="half" idx="3"/>
          </p:nvPr>
        </p:nvSpPr>
        <p:spPr/>
        <p:txBody>
          <a:bodyPr/>
          <a:lstStyle/>
          <a:p>
            <a:r>
              <a:rPr lang="en-US" dirty="0" smtClean="0"/>
              <a:t>Think Pair and Share!!</a:t>
            </a:r>
            <a:endParaRPr lang="en-US" dirty="0"/>
          </a:p>
        </p:txBody>
      </p:sp>
      <p:sp>
        <p:nvSpPr>
          <p:cNvPr id="5" name="Content Placeholder 4"/>
          <p:cNvSpPr>
            <a:spLocks noGrp="1"/>
          </p:cNvSpPr>
          <p:nvPr>
            <p:ph sz="quarter" idx="2"/>
          </p:nvPr>
        </p:nvSpPr>
        <p:spPr/>
        <p:txBody>
          <a:bodyPr>
            <a:normAutofit fontScale="70000" lnSpcReduction="20000"/>
          </a:bodyPr>
          <a:lstStyle/>
          <a:p>
            <a:pPr marL="0" indent="0">
              <a:buNone/>
            </a:pPr>
            <a:endParaRPr lang="en-US" b="1" dirty="0"/>
          </a:p>
          <a:p>
            <a:r>
              <a:rPr lang="en-US" sz="3600" dirty="0"/>
              <a:t>• Devil’s Advocate: </a:t>
            </a:r>
            <a:r>
              <a:rPr lang="en-US" sz="3600" dirty="0" smtClean="0"/>
              <a:t>	Students </a:t>
            </a:r>
            <a:r>
              <a:rPr lang="en-US" sz="3600" dirty="0"/>
              <a:t>share </a:t>
            </a:r>
            <a:r>
              <a:rPr lang="en-US" sz="3600" dirty="0" smtClean="0"/>
              <a:t>	opinions </a:t>
            </a:r>
            <a:r>
              <a:rPr lang="en-US" sz="3600" dirty="0"/>
              <a:t>about </a:t>
            </a:r>
            <a:r>
              <a:rPr lang="en-US" sz="3600" dirty="0" smtClean="0"/>
              <a:t>a specific </a:t>
            </a:r>
            <a:r>
              <a:rPr lang="en-US" sz="3600" dirty="0"/>
              <a:t>topic and </a:t>
            </a:r>
            <a:r>
              <a:rPr lang="en-US" sz="3600" dirty="0" smtClean="0"/>
              <a:t>	their </a:t>
            </a:r>
            <a:r>
              <a:rPr lang="en-US" sz="3600" dirty="0"/>
              <a:t>partner </a:t>
            </a:r>
            <a:r>
              <a:rPr lang="en-US" sz="3600" dirty="0" smtClean="0"/>
              <a:t>takes this opposite 	position</a:t>
            </a:r>
            <a:r>
              <a:rPr lang="en-US" sz="3600" dirty="0"/>
              <a:t>. </a:t>
            </a:r>
            <a:r>
              <a:rPr lang="en-US" sz="3600" dirty="0" smtClean="0"/>
              <a:t>“</a:t>
            </a:r>
            <a:r>
              <a:rPr lang="en-US" sz="3600" dirty="0"/>
              <a:t>Look </a:t>
            </a:r>
            <a:r>
              <a:rPr lang="en-US" sz="3600" dirty="0" smtClean="0"/>
              <a:t>at </a:t>
            </a:r>
            <a:r>
              <a:rPr lang="en-US" sz="3600" dirty="0"/>
              <a:t>it this </a:t>
            </a:r>
            <a:r>
              <a:rPr lang="en-US" sz="3600" dirty="0" smtClean="0"/>
              <a:t>	way…”</a:t>
            </a:r>
          </a:p>
          <a:p>
            <a:endParaRPr lang="en-US" sz="3600" dirty="0"/>
          </a:p>
          <a:p>
            <a:r>
              <a:rPr lang="en-US" sz="3600" dirty="0" smtClean="0"/>
              <a:t>• </a:t>
            </a:r>
            <a:r>
              <a:rPr lang="en-US" sz="3600" dirty="0"/>
              <a:t>Free Share: Partners </a:t>
            </a:r>
            <a:r>
              <a:rPr lang="en-US" sz="3600" dirty="0" smtClean="0"/>
              <a:t>get </a:t>
            </a:r>
            <a:r>
              <a:rPr lang="en-US" sz="3600" dirty="0"/>
              <a:t>together </a:t>
            </a:r>
            <a:r>
              <a:rPr lang="en-US" sz="3600" dirty="0" smtClean="0"/>
              <a:t>	and 	discuss a specific 	question 	directed 	by </a:t>
            </a:r>
            <a:r>
              <a:rPr lang="en-US" sz="3600" dirty="0"/>
              <a:t>the </a:t>
            </a:r>
            <a:r>
              <a:rPr lang="en-US" sz="3600" dirty="0" smtClean="0"/>
              <a:t>teacher.</a:t>
            </a:r>
            <a:r>
              <a:rPr lang="en-US" sz="3600" dirty="0"/>
              <a:t> </a:t>
            </a:r>
            <a:endParaRPr lang="en-US" sz="3600" dirty="0" smtClean="0"/>
          </a:p>
          <a:p>
            <a:endParaRPr lang="en-US" sz="3600" dirty="0" smtClean="0"/>
          </a:p>
          <a:p>
            <a:pPr marL="0" indent="0">
              <a:buNone/>
            </a:pPr>
            <a:endParaRPr lang="en-US" dirty="0"/>
          </a:p>
          <a:p>
            <a:pPr marL="0" indent="0">
              <a:buNone/>
            </a:pPr>
            <a:endParaRPr lang="en-US" dirty="0"/>
          </a:p>
        </p:txBody>
      </p:sp>
      <p:sp>
        <p:nvSpPr>
          <p:cNvPr id="6" name="Content Placeholder 5"/>
          <p:cNvSpPr>
            <a:spLocks noGrp="1"/>
          </p:cNvSpPr>
          <p:nvPr>
            <p:ph sz="quarter" idx="4"/>
          </p:nvPr>
        </p:nvSpPr>
        <p:spPr/>
        <p:txBody>
          <a:bodyPr>
            <a:noAutofit/>
          </a:bodyPr>
          <a:lstStyle/>
          <a:p>
            <a:r>
              <a:rPr lang="en-US" sz="2400" dirty="0"/>
              <a:t>• Tell/Repeat: One </a:t>
            </a:r>
            <a:r>
              <a:rPr lang="en-US" sz="2400" dirty="0" smtClean="0"/>
              <a:t>partner tells the 	other 	about specific information</a:t>
            </a:r>
            <a:r>
              <a:rPr lang="en-US" sz="2400" dirty="0"/>
              <a:t>, </a:t>
            </a:r>
            <a:r>
              <a:rPr lang="en-US" sz="2400" dirty="0" smtClean="0"/>
              <a:t>then 	the second 	partner </a:t>
            </a:r>
            <a:r>
              <a:rPr lang="en-US" sz="2400" dirty="0"/>
              <a:t> </a:t>
            </a:r>
            <a:r>
              <a:rPr lang="en-US" sz="2400" dirty="0" smtClean="0"/>
              <a:t>repeats </a:t>
            </a:r>
            <a:r>
              <a:rPr lang="en-US" sz="2400" dirty="0"/>
              <a:t>it </a:t>
            </a:r>
            <a:r>
              <a:rPr lang="en-US" sz="2400" dirty="0" smtClean="0"/>
              <a:t>	back 	to the </a:t>
            </a:r>
            <a:r>
              <a:rPr lang="en-US" sz="2400" dirty="0"/>
              <a:t>first</a:t>
            </a:r>
            <a:r>
              <a:rPr lang="en-US" sz="2400" dirty="0" smtClean="0"/>
              <a:t>.</a:t>
            </a:r>
          </a:p>
          <a:p>
            <a:endParaRPr lang="en-US" sz="2400" dirty="0"/>
          </a:p>
          <a:p>
            <a:r>
              <a:rPr lang="en-US" sz="2400" dirty="0" smtClean="0"/>
              <a:t>•</a:t>
            </a:r>
            <a:r>
              <a:rPr lang="en-US" sz="2400" dirty="0"/>
              <a:t>Rally Robin: </a:t>
            </a:r>
            <a:r>
              <a:rPr lang="en-US" sz="2400" dirty="0" smtClean="0"/>
              <a:t>Partners </a:t>
            </a:r>
            <a:r>
              <a:rPr lang="en-US" sz="2400" dirty="0"/>
              <a:t>take </a:t>
            </a:r>
            <a:r>
              <a:rPr lang="en-US" sz="2400" dirty="0" smtClean="0"/>
              <a:t>turns 	speaking </a:t>
            </a:r>
            <a:r>
              <a:rPr lang="en-US" sz="2400" dirty="0"/>
              <a:t> </a:t>
            </a:r>
            <a:r>
              <a:rPr lang="en-US" sz="2400" dirty="0" smtClean="0"/>
              <a:t>about </a:t>
            </a:r>
            <a:r>
              <a:rPr lang="en-US" sz="2400" dirty="0"/>
              <a:t>a </a:t>
            </a:r>
            <a:r>
              <a:rPr lang="en-US" sz="2400" dirty="0" smtClean="0"/>
              <a:t>specific </a:t>
            </a:r>
            <a:r>
              <a:rPr lang="en-US" sz="2400" dirty="0"/>
              <a:t>topic </a:t>
            </a:r>
            <a:r>
              <a:rPr lang="en-US" sz="2400" dirty="0" smtClean="0"/>
              <a:t>	and go back </a:t>
            </a:r>
            <a:r>
              <a:rPr lang="en-US" sz="2400" dirty="0"/>
              <a:t>and </a:t>
            </a:r>
            <a:r>
              <a:rPr lang="en-US" sz="2400" dirty="0" smtClean="0"/>
              <a:t>	forth</a:t>
            </a:r>
            <a:r>
              <a:rPr lang="en-US" sz="2400" dirty="0"/>
              <a:t>.</a:t>
            </a:r>
          </a:p>
          <a:p>
            <a:endParaRPr lang="en-US" sz="2400" dirty="0"/>
          </a:p>
        </p:txBody>
      </p:sp>
    </p:spTree>
    <p:extLst>
      <p:ext uri="{BB962C8B-B14F-4D97-AF65-F5344CB8AC3E}">
        <p14:creationId xmlns:p14="http://schemas.microsoft.com/office/powerpoint/2010/main" val="18805243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Collaboration in PT</a:t>
            </a:r>
            <a:endParaRPr lang="en-US" dirty="0"/>
          </a:p>
        </p:txBody>
      </p:sp>
      <p:sp>
        <p:nvSpPr>
          <p:cNvPr id="5" name="Content Placeholder 4"/>
          <p:cNvSpPr>
            <a:spLocks noGrp="1"/>
          </p:cNvSpPr>
          <p:nvPr>
            <p:ph sz="half" idx="1"/>
          </p:nvPr>
        </p:nvSpPr>
        <p:spPr>
          <a:xfrm>
            <a:off x="228600" y="1722437"/>
            <a:ext cx="3962400" cy="4525963"/>
          </a:xfrm>
        </p:spPr>
        <p:txBody>
          <a:bodyPr>
            <a:normAutofit/>
          </a:bodyPr>
          <a:lstStyle/>
          <a:p>
            <a:r>
              <a:rPr lang="en-US" dirty="0" smtClean="0"/>
              <a:t>Sensorimotor groups incorporating aspects of their curriculum are completed with educators/OT’s/</a:t>
            </a:r>
          </a:p>
          <a:p>
            <a:pPr marL="64008" indent="0">
              <a:buNone/>
            </a:pPr>
            <a:r>
              <a:rPr lang="en-US" dirty="0" smtClean="0"/>
              <a:t>    PT’s/and  Speech/</a:t>
            </a:r>
          </a:p>
          <a:p>
            <a:pPr marL="64008" indent="0">
              <a:buNone/>
            </a:pPr>
            <a:r>
              <a:rPr lang="en-US" dirty="0"/>
              <a:t> </a:t>
            </a:r>
            <a:r>
              <a:rPr lang="en-US" dirty="0" smtClean="0"/>
              <a:t>   Language   </a:t>
            </a:r>
          </a:p>
          <a:p>
            <a:pPr marL="64008" indent="0">
              <a:buNone/>
            </a:pPr>
            <a:r>
              <a:rPr lang="en-US" dirty="0"/>
              <a:t> </a:t>
            </a:r>
            <a:r>
              <a:rPr lang="en-US" dirty="0" smtClean="0"/>
              <a:t>   pathologists</a:t>
            </a:r>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114800" y="2230582"/>
            <a:ext cx="4572000" cy="3865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4052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ctr"/>
            <a:r>
              <a:rPr lang="en-US" dirty="0" smtClean="0"/>
              <a:t>Collaborative with PT</a:t>
            </a:r>
            <a:endParaRPr lang="en-US" dirty="0"/>
          </a:p>
        </p:txBody>
      </p:sp>
      <p:pic>
        <p:nvPicPr>
          <p:cNvPr id="512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57200" y="2470944"/>
            <a:ext cx="40386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11"/>
          <p:cNvSpPr>
            <a:spLocks noGrp="1"/>
          </p:cNvSpPr>
          <p:nvPr>
            <p:ph sz="half" idx="2"/>
          </p:nvPr>
        </p:nvSpPr>
        <p:spPr/>
        <p:txBody>
          <a:bodyPr/>
          <a:lstStyle/>
          <a:p>
            <a:r>
              <a:rPr lang="en-US" dirty="0" smtClean="0"/>
              <a:t>Coordinate with classroom teacher re: vocabulary and/or books that they are working on and I will coordinate gross and fine motor activities using those concepts</a:t>
            </a:r>
            <a:endParaRPr lang="en-US" dirty="0"/>
          </a:p>
        </p:txBody>
      </p:sp>
    </p:spTree>
    <p:extLst>
      <p:ext uri="{BB962C8B-B14F-4D97-AF65-F5344CB8AC3E}">
        <p14:creationId xmlns:p14="http://schemas.microsoft.com/office/powerpoint/2010/main" val="11303475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457200"/>
            <a:ext cx="57150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429000"/>
            <a:ext cx="3276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33150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dirty="0" smtClean="0"/>
              <a:t>Creative Fluency</a:t>
            </a:r>
            <a:endParaRPr lang="en-US" sz="5400" dirty="0"/>
          </a:p>
        </p:txBody>
      </p:sp>
      <p:sp>
        <p:nvSpPr>
          <p:cNvPr id="7" name="Content Placeholder 6"/>
          <p:cNvSpPr>
            <a:spLocks noGrp="1"/>
          </p:cNvSpPr>
          <p:nvPr>
            <p:ph type="body" idx="2"/>
          </p:nvPr>
        </p:nvSpPr>
        <p:spPr/>
        <p:txBody>
          <a:bodyPr>
            <a:normAutofit/>
          </a:bodyPr>
          <a:lstStyle/>
          <a:p>
            <a:endParaRPr lang="en-US" dirty="0" smtClean="0"/>
          </a:p>
          <a:p>
            <a:endParaRPr lang="en-US" dirty="0" smtClean="0"/>
          </a:p>
          <a:p>
            <a:endParaRPr lang="en-US" dirty="0"/>
          </a:p>
          <a:p>
            <a:endParaRPr lang="en-US" dirty="0" smtClean="0"/>
          </a:p>
          <a:p>
            <a:endParaRPr lang="en-US" dirty="0" smtClean="0"/>
          </a:p>
          <a:p>
            <a:endParaRPr lang="en-US" dirty="0" smtClean="0"/>
          </a:p>
          <a:p>
            <a:endParaRPr lang="en-US" dirty="0" smtClean="0"/>
          </a:p>
          <a:p>
            <a:endParaRPr lang="en-US" dirty="0"/>
          </a:p>
        </p:txBody>
      </p:sp>
      <p:sp>
        <p:nvSpPr>
          <p:cNvPr id="5" name="Content Placeholder 4"/>
          <p:cNvSpPr>
            <a:spLocks noGrp="1"/>
          </p:cNvSpPr>
          <p:nvPr>
            <p:ph sz="half" idx="1"/>
          </p:nvPr>
        </p:nvSpPr>
        <p:spPr/>
        <p:txBody>
          <a:bodyPr>
            <a:normAutofit fontScale="77500" lnSpcReduction="20000"/>
          </a:bodyPr>
          <a:lstStyle/>
          <a:p>
            <a:r>
              <a:rPr lang="en-US" dirty="0" smtClean="0"/>
              <a:t>Animations</a:t>
            </a:r>
          </a:p>
          <a:p>
            <a:pPr lvl="1"/>
            <a:r>
              <a:rPr lang="en-US" dirty="0" smtClean="0">
                <a:hlinkClick r:id="rId2"/>
              </a:rPr>
              <a:t>www.animoto.com</a:t>
            </a:r>
            <a:endParaRPr lang="en-US" dirty="0" smtClean="0"/>
          </a:p>
          <a:p>
            <a:pPr lvl="1"/>
            <a:r>
              <a:rPr lang="en-US" u="sng" dirty="0">
                <a:hlinkClick r:id="rId3"/>
              </a:rPr>
              <a:t>www.gimp.org</a:t>
            </a:r>
            <a:r>
              <a:rPr lang="en-US" dirty="0"/>
              <a:t> </a:t>
            </a:r>
            <a:endParaRPr lang="en-US" dirty="0" smtClean="0"/>
          </a:p>
          <a:p>
            <a:pPr marL="537210" lvl="1" indent="0">
              <a:buNone/>
            </a:pPr>
            <a:endParaRPr lang="en-US" dirty="0" smtClean="0"/>
          </a:p>
          <a:p>
            <a:r>
              <a:rPr lang="en-US" dirty="0" smtClean="0"/>
              <a:t>Movie Making</a:t>
            </a:r>
          </a:p>
          <a:p>
            <a:pPr lvl="1"/>
            <a:r>
              <a:rPr lang="en-US" dirty="0" smtClean="0"/>
              <a:t>Windows Movie Maker</a:t>
            </a:r>
          </a:p>
          <a:p>
            <a:pPr lvl="1"/>
            <a:r>
              <a:rPr lang="en-US" dirty="0" smtClean="0"/>
              <a:t>IMovie</a:t>
            </a:r>
          </a:p>
          <a:p>
            <a:pPr lvl="1"/>
            <a:endParaRPr lang="en-US" dirty="0" smtClean="0"/>
          </a:p>
          <a:p>
            <a:r>
              <a:rPr lang="en-US" dirty="0" smtClean="0"/>
              <a:t>Visualization software – CAD</a:t>
            </a:r>
          </a:p>
          <a:p>
            <a:pPr marL="64008" indent="0">
              <a:buNone/>
            </a:pPr>
            <a:endParaRPr lang="en-US" dirty="0" smtClean="0"/>
          </a:p>
          <a:p>
            <a:r>
              <a:rPr lang="en-US" dirty="0" smtClean="0"/>
              <a:t>Digital Photo and photo editing</a:t>
            </a:r>
          </a:p>
          <a:p>
            <a:pPr lvl="1"/>
            <a:r>
              <a:rPr lang="en-US" u="sng" dirty="0" smtClean="0">
                <a:hlinkClick r:id="rId4"/>
              </a:rPr>
              <a:t>http</a:t>
            </a:r>
            <a:r>
              <a:rPr lang="en-US" u="sng" dirty="0">
                <a:hlinkClick r:id="rId4"/>
              </a:rPr>
              <a:t>://sketchup.google.com</a:t>
            </a:r>
            <a:endParaRPr lang="en-US" u="sng" dirty="0"/>
          </a:p>
          <a:p>
            <a:pPr lvl="1"/>
            <a:r>
              <a:rPr lang="en-US" u="sng" dirty="0" smtClean="0">
                <a:hlinkClick r:id="rId5"/>
              </a:rPr>
              <a:t>www.inkscape.com</a:t>
            </a:r>
            <a:endParaRPr lang="en-US" u="sng" dirty="0"/>
          </a:p>
          <a:p>
            <a:pPr lvl="1"/>
            <a:endParaRPr lang="en-US" dirty="0"/>
          </a:p>
          <a:p>
            <a:r>
              <a:rPr lang="en-US" dirty="0" smtClean="0"/>
              <a:t>Voice Threads</a:t>
            </a:r>
          </a:p>
          <a:p>
            <a:pPr lvl="1"/>
            <a:r>
              <a:rPr lang="en-US" dirty="0" smtClean="0">
                <a:hlinkClick r:id="rId6"/>
              </a:rPr>
              <a:t>www.voicethread.com</a:t>
            </a:r>
            <a:endParaRPr lang="en-US" dirty="0" smtClean="0"/>
          </a:p>
          <a:p>
            <a:pPr lvl="1"/>
            <a:endParaRPr lang="en-US" dirty="0" smtClean="0"/>
          </a:p>
          <a:p>
            <a:pPr marL="64008" indent="0">
              <a:buNone/>
            </a:pPr>
            <a:r>
              <a:rPr lang="en-US" dirty="0"/>
              <a:t>	</a:t>
            </a:r>
            <a:endParaRPr lang="en-US" dirty="0" smtClean="0"/>
          </a:p>
          <a:p>
            <a:endParaRPr lang="en-US" dirty="0" smtClean="0"/>
          </a:p>
          <a:p>
            <a:endParaRPr lang="en-US" dirty="0"/>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47800" y="3726873"/>
            <a:ext cx="2857500" cy="2857500"/>
          </a:xfrm>
          <a:prstGeom prst="rect">
            <a:avLst/>
          </a:prstGeom>
        </p:spPr>
      </p:pic>
    </p:spTree>
    <p:extLst>
      <p:ext uri="{BB962C8B-B14F-4D97-AF65-F5344CB8AC3E}">
        <p14:creationId xmlns:p14="http://schemas.microsoft.com/office/powerpoint/2010/main" val="10144375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2399506"/>
          </a:xfrm>
        </p:spPr>
        <p:txBody>
          <a:bodyPr>
            <a:normAutofit fontScale="90000"/>
          </a:bodyPr>
          <a:lstStyle/>
          <a:p>
            <a:r>
              <a:rPr lang="en-US" dirty="0" smtClean="0"/>
              <a:t>More examples of creative lesson planning and motor groups to “getting that brain moving””</a:t>
            </a:r>
            <a:endParaRPr lang="en-US" dirty="0"/>
          </a:p>
        </p:txBody>
      </p:sp>
      <p:sp>
        <p:nvSpPr>
          <p:cNvPr id="3" name="Content Placeholder 2"/>
          <p:cNvSpPr>
            <a:spLocks noGrp="1"/>
          </p:cNvSpPr>
          <p:nvPr>
            <p:ph idx="1"/>
          </p:nvPr>
        </p:nvSpPr>
        <p:spPr/>
        <p:txBody>
          <a:bodyPr>
            <a:normAutofit/>
          </a:bodyPr>
          <a:lstStyle/>
          <a:p>
            <a:endParaRPr lang="en-US" sz="2400" dirty="0" smtClean="0">
              <a:hlinkClick r:id="rId2"/>
            </a:endParaRPr>
          </a:p>
          <a:p>
            <a:endParaRPr lang="en-US" sz="2400" dirty="0">
              <a:hlinkClick r:id="rId2"/>
            </a:endParaRPr>
          </a:p>
          <a:p>
            <a:r>
              <a:rPr lang="en-US" sz="2400" dirty="0" smtClean="0">
                <a:hlinkClick r:id="rId2"/>
              </a:rPr>
              <a:t>http</a:t>
            </a:r>
            <a:r>
              <a:rPr lang="en-US" sz="2400" dirty="0">
                <a:hlinkClick r:id="rId2"/>
              </a:rPr>
              <a:t>://</a:t>
            </a:r>
            <a:r>
              <a:rPr lang="en-US" sz="2400" dirty="0" smtClean="0">
                <a:hlinkClick r:id="rId2"/>
              </a:rPr>
              <a:t>www.spdconnection.com/printablepages/lesson%20plan%20%20frogs.htm</a:t>
            </a:r>
            <a:endParaRPr lang="en-US" sz="2400" dirty="0" smtClean="0"/>
          </a:p>
          <a:p>
            <a:r>
              <a:rPr lang="en-US" sz="2400" dirty="0">
                <a:hlinkClick r:id="rId3"/>
              </a:rPr>
              <a:t>http://</a:t>
            </a:r>
            <a:r>
              <a:rPr lang="en-US" sz="2400" dirty="0" smtClean="0">
                <a:hlinkClick r:id="rId3"/>
              </a:rPr>
              <a:t>www.youtube.com/watch?v=Y_Y0bD7i3TY</a:t>
            </a:r>
            <a:endParaRPr lang="en-US" sz="2400" dirty="0" smtClean="0"/>
          </a:p>
          <a:p>
            <a:endParaRPr lang="en-US" sz="2400" dirty="0" smtClean="0"/>
          </a:p>
          <a:p>
            <a:pPr marL="64008" indent="0">
              <a:buNone/>
            </a:pP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643437"/>
            <a:ext cx="2676525" cy="1704975"/>
          </a:xfrm>
          <a:prstGeom prst="rect">
            <a:avLst/>
          </a:prstGeom>
          <a:noFill/>
          <a:ln>
            <a:noFill/>
          </a:ln>
          <a:effectLst/>
          <a:scene3d>
            <a:camera prst="orthographicFront">
              <a:rot lat="0" lon="0" rev="120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399" y="4757737"/>
            <a:ext cx="2124075" cy="1590675"/>
          </a:xfrm>
          <a:prstGeom prst="rect">
            <a:avLst/>
          </a:prstGeom>
          <a:noFill/>
          <a:ln>
            <a:noFill/>
          </a:ln>
          <a:effectLst/>
          <a:scene3d>
            <a:camera prst="orthographicFront">
              <a:rot lat="0" lon="0" rev="1980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4579360"/>
            <a:ext cx="25908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8498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600" dirty="0" smtClean="0"/>
              <a:t>Media Fluency</a:t>
            </a:r>
            <a:endParaRPr lang="en-US" sz="6600" dirty="0"/>
          </a:p>
        </p:txBody>
      </p:sp>
      <p:sp>
        <p:nvSpPr>
          <p:cNvPr id="4" name="Text Placeholder 3"/>
          <p:cNvSpPr>
            <a:spLocks noGrp="1"/>
          </p:cNvSpPr>
          <p:nvPr>
            <p:ph type="body" idx="1"/>
          </p:nvPr>
        </p:nvSpPr>
        <p:spPr/>
        <p:txBody>
          <a:bodyPr/>
          <a:lstStyle/>
          <a:p>
            <a:r>
              <a:rPr lang="en-US" dirty="0" smtClean="0"/>
              <a:t>What are they saying??</a:t>
            </a:r>
            <a:endParaRPr lang="en-US" dirty="0"/>
          </a:p>
        </p:txBody>
      </p:sp>
      <p:sp>
        <p:nvSpPr>
          <p:cNvPr id="6" name="Text Placeholder 5"/>
          <p:cNvSpPr>
            <a:spLocks noGrp="1"/>
          </p:cNvSpPr>
          <p:nvPr>
            <p:ph type="body" sz="half" idx="3"/>
          </p:nvPr>
        </p:nvSpPr>
        <p:spPr/>
        <p:txBody>
          <a:bodyPr>
            <a:normAutofit fontScale="92500"/>
          </a:bodyPr>
          <a:lstStyle/>
          <a:p>
            <a:r>
              <a:rPr lang="en-US" dirty="0" smtClean="0"/>
              <a:t>How can I send MY message?</a:t>
            </a:r>
            <a:endParaRPr lang="en-US" dirty="0"/>
          </a:p>
        </p:txBody>
      </p:sp>
      <p:sp>
        <p:nvSpPr>
          <p:cNvPr id="7" name="Content Placeholder 6"/>
          <p:cNvSpPr>
            <a:spLocks noGrp="1"/>
          </p:cNvSpPr>
          <p:nvPr>
            <p:ph sz="quarter" idx="4"/>
          </p:nvPr>
        </p:nvSpPr>
        <p:spPr>
          <a:xfrm>
            <a:off x="2022230" y="2971800"/>
            <a:ext cx="6858000" cy="3472844"/>
          </a:xfrm>
        </p:spPr>
        <p:txBody>
          <a:bodyPr>
            <a:normAutofit fontScale="85000" lnSpcReduction="20000"/>
          </a:bodyPr>
          <a:lstStyle/>
          <a:p>
            <a:pPr marL="64008" indent="0">
              <a:buNone/>
            </a:pPr>
            <a:endParaRPr lang="en-US" dirty="0"/>
          </a:p>
          <a:p>
            <a:r>
              <a:rPr lang="en-US" dirty="0" smtClean="0"/>
              <a:t>Power point</a:t>
            </a:r>
          </a:p>
          <a:p>
            <a:r>
              <a:rPr lang="en-US" dirty="0" err="1" smtClean="0"/>
              <a:t>Animoto</a:t>
            </a:r>
            <a:endParaRPr lang="en-US" dirty="0" smtClean="0"/>
          </a:p>
          <a:p>
            <a:r>
              <a:rPr lang="en-US" dirty="0" err="1" smtClean="0"/>
              <a:t>Photostory</a:t>
            </a:r>
            <a:endParaRPr lang="en-US" dirty="0" smtClean="0"/>
          </a:p>
          <a:p>
            <a:r>
              <a:rPr lang="en-US" dirty="0" err="1" smtClean="0"/>
              <a:t>Prezi</a:t>
            </a:r>
            <a:endParaRPr lang="en-US" dirty="0" smtClean="0"/>
          </a:p>
          <a:p>
            <a:r>
              <a:rPr lang="en-US" dirty="0" smtClean="0"/>
              <a:t>IMovie</a:t>
            </a:r>
          </a:p>
          <a:p>
            <a:r>
              <a:rPr lang="en-US" dirty="0" smtClean="0"/>
              <a:t>Microsoft Movie Maker</a:t>
            </a:r>
          </a:p>
          <a:p>
            <a:r>
              <a:rPr lang="en-US" dirty="0" smtClean="0"/>
              <a:t>Voice Thread</a:t>
            </a:r>
          </a:p>
          <a:p>
            <a:r>
              <a:rPr lang="en-US" dirty="0" smtClean="0"/>
              <a:t>Facebook</a:t>
            </a:r>
          </a:p>
          <a:p>
            <a:r>
              <a:rPr lang="en-US" dirty="0" smtClean="0"/>
              <a:t>Twitter</a:t>
            </a:r>
          </a:p>
          <a:p>
            <a:r>
              <a:rPr lang="en-US" dirty="0" smtClean="0"/>
              <a:t>Email</a:t>
            </a:r>
          </a:p>
          <a:p>
            <a:endParaRPr lang="en-US" dirty="0" smtClean="0"/>
          </a:p>
        </p:txBody>
      </p:sp>
      <p:sp>
        <p:nvSpPr>
          <p:cNvPr id="9" name="Content Placeholder 8"/>
          <p:cNvSpPr>
            <a:spLocks noGrp="1"/>
          </p:cNvSpPr>
          <p:nvPr>
            <p:ph sz="quarter" idx="2"/>
          </p:nvPr>
        </p:nvSpPr>
        <p:spPr>
          <a:xfrm>
            <a:off x="2022230" y="76200"/>
            <a:ext cx="6858000" cy="2971800"/>
          </a:xfrm>
        </p:spPr>
        <p:txBody>
          <a:bodyPr>
            <a:normAutofit fontScale="92500" lnSpcReduction="20000"/>
          </a:bodyPr>
          <a:lstStyle/>
          <a:p>
            <a:r>
              <a:rPr lang="en-US" sz="2900" dirty="0"/>
              <a:t>There are so many choices…..</a:t>
            </a:r>
          </a:p>
          <a:p>
            <a:pPr lvl="1"/>
            <a:r>
              <a:rPr lang="en-US" sz="2900" dirty="0" smtClean="0"/>
              <a:t>Internet</a:t>
            </a:r>
            <a:endParaRPr lang="en-US" sz="2900" dirty="0"/>
          </a:p>
          <a:p>
            <a:pPr lvl="1"/>
            <a:r>
              <a:rPr lang="en-US" sz="2900" dirty="0" smtClean="0"/>
              <a:t>Television</a:t>
            </a:r>
            <a:endParaRPr lang="en-US" sz="2900" dirty="0"/>
          </a:p>
          <a:p>
            <a:pPr lvl="1"/>
            <a:r>
              <a:rPr lang="en-US" sz="2900" dirty="0" smtClean="0"/>
              <a:t>IPOD/IPAD</a:t>
            </a:r>
            <a:endParaRPr lang="en-US" sz="2900" dirty="0"/>
          </a:p>
          <a:p>
            <a:pPr lvl="1"/>
            <a:r>
              <a:rPr lang="en-US" sz="2900" dirty="0" err="1" smtClean="0"/>
              <a:t>Iphone</a:t>
            </a:r>
            <a:endParaRPr lang="en-US" sz="2900" dirty="0" smtClean="0"/>
          </a:p>
          <a:p>
            <a:pPr lvl="1"/>
            <a:r>
              <a:rPr lang="en-US" sz="2900" dirty="0" smtClean="0"/>
              <a:t>Radio</a:t>
            </a:r>
          </a:p>
          <a:p>
            <a:pPr lvl="1"/>
            <a:r>
              <a:rPr lang="en-US" sz="2900" dirty="0" smtClean="0"/>
              <a:t>Magazines/Newspapers </a:t>
            </a:r>
          </a:p>
          <a:p>
            <a:pPr lvl="1"/>
            <a:endParaRPr lang="en-US" sz="2900" dirty="0" smtClean="0"/>
          </a:p>
          <a:p>
            <a:pPr lvl="1"/>
            <a:endParaRPr lang="en-US" sz="2900" dirty="0"/>
          </a:p>
          <a:p>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0" y="2743200"/>
            <a:ext cx="2857500" cy="2857500"/>
          </a:xfrm>
          <a:prstGeom prst="rect">
            <a:avLst/>
          </a:prstGeom>
        </p:spPr>
      </p:pic>
    </p:spTree>
    <p:extLst>
      <p:ext uri="{BB962C8B-B14F-4D97-AF65-F5344CB8AC3E}">
        <p14:creationId xmlns:p14="http://schemas.microsoft.com/office/powerpoint/2010/main" val="3534304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Digital Citizen Fluency</a:t>
            </a:r>
            <a:endParaRPr lang="en-US" sz="4400" dirty="0"/>
          </a:p>
        </p:txBody>
      </p:sp>
      <p:sp>
        <p:nvSpPr>
          <p:cNvPr id="4" name="Text Placeholder 3"/>
          <p:cNvSpPr>
            <a:spLocks noGrp="1"/>
          </p:cNvSpPr>
          <p:nvPr>
            <p:ph type="body" idx="1"/>
          </p:nvPr>
        </p:nvSpPr>
        <p:spPr>
          <a:xfrm>
            <a:off x="1365006" y="290732"/>
            <a:ext cx="581024" cy="6110068"/>
          </a:xfrm>
        </p:spPr>
        <p:txBody>
          <a:bodyPr>
            <a:normAutofit/>
          </a:bodyPr>
          <a:lstStyle/>
          <a:p>
            <a:r>
              <a:rPr lang="en-US" dirty="0" smtClean="0"/>
              <a:t>RESPONSIBILITY</a:t>
            </a:r>
            <a:endParaRPr lang="en-US" dirty="0"/>
          </a:p>
        </p:txBody>
      </p:sp>
      <p:sp>
        <p:nvSpPr>
          <p:cNvPr id="6" name="Text Placeholder 5"/>
          <p:cNvSpPr>
            <a:spLocks noGrp="1"/>
          </p:cNvSpPr>
          <p:nvPr>
            <p:ph type="body" sz="half" idx="3"/>
          </p:nvPr>
        </p:nvSpPr>
        <p:spPr>
          <a:xfrm flipV="1">
            <a:off x="1365006" y="6158837"/>
            <a:ext cx="581024" cy="241963"/>
          </a:xfrm>
        </p:spPr>
        <p:txBody>
          <a:bodyPr>
            <a:normAutofit/>
          </a:bodyPr>
          <a:lstStyle/>
          <a:p>
            <a:endParaRPr lang="en-US" dirty="0"/>
          </a:p>
        </p:txBody>
      </p:sp>
      <p:sp>
        <p:nvSpPr>
          <p:cNvPr id="5" name="Content Placeholder 4"/>
          <p:cNvSpPr>
            <a:spLocks noGrp="1"/>
          </p:cNvSpPr>
          <p:nvPr>
            <p:ph sz="quarter" idx="2"/>
          </p:nvPr>
        </p:nvSpPr>
        <p:spPr>
          <a:xfrm>
            <a:off x="2022230" y="290732"/>
            <a:ext cx="6858000" cy="6110068"/>
          </a:xfrm>
        </p:spPr>
        <p:txBody>
          <a:bodyPr>
            <a:normAutofit fontScale="92500" lnSpcReduction="10000"/>
          </a:bodyPr>
          <a:lstStyle/>
          <a:p>
            <a:r>
              <a:rPr lang="en-US" dirty="0" smtClean="0"/>
              <a:t>Students learn </a:t>
            </a:r>
            <a:r>
              <a:rPr lang="en-US" dirty="0"/>
              <a:t>that, as citizens of their country, </a:t>
            </a:r>
            <a:r>
              <a:rPr lang="en-US" dirty="0" smtClean="0"/>
              <a:t>students </a:t>
            </a:r>
            <a:r>
              <a:rPr lang="en-US" dirty="0"/>
              <a:t>have a responsibility to speak out on important issues and that the Internet provides easy ways to do so.</a:t>
            </a:r>
          </a:p>
          <a:p>
            <a:endParaRPr lang="en-US" dirty="0"/>
          </a:p>
          <a:p>
            <a:r>
              <a:rPr lang="en-US" dirty="0" smtClean="0"/>
              <a:t>Students contrast </a:t>
            </a:r>
            <a:r>
              <a:rPr lang="en-US" dirty="0"/>
              <a:t>cyberspace with actual and fantasy places, learn that cyberspace is where real people connect using computers and real experiences take place, and visually express their conception of the geography of cyberspace in the U.S.</a:t>
            </a:r>
          </a:p>
          <a:p>
            <a:endParaRPr lang="en-US" dirty="0"/>
          </a:p>
          <a:p>
            <a:r>
              <a:rPr lang="en-US" dirty="0" smtClean="0"/>
              <a:t>Students learn </a:t>
            </a:r>
            <a:r>
              <a:rPr lang="en-US" dirty="0"/>
              <a:t>that Internet users are citizens of a global community with the power to share ideas with people around the world.</a:t>
            </a:r>
          </a:p>
          <a:p>
            <a:endParaRPr lang="en-US" dirty="0"/>
          </a:p>
          <a:p>
            <a:r>
              <a:rPr lang="en-US" dirty="0" smtClean="0"/>
              <a:t>Students learn the concept </a:t>
            </a:r>
            <a:r>
              <a:rPr lang="en-US" dirty="0"/>
              <a:t>of cyberspace as a means of communicating with real people </a:t>
            </a:r>
          </a:p>
          <a:p>
            <a:endParaRPr lang="en-US" dirty="0"/>
          </a:p>
        </p:txBody>
      </p:sp>
      <p:sp>
        <p:nvSpPr>
          <p:cNvPr id="7" name="Content Placeholder 6"/>
          <p:cNvSpPr>
            <a:spLocks noGrp="1"/>
          </p:cNvSpPr>
          <p:nvPr>
            <p:ph sz="quarter" idx="4"/>
          </p:nvPr>
        </p:nvSpPr>
        <p:spPr>
          <a:xfrm>
            <a:off x="2057400" y="6248400"/>
            <a:ext cx="6858000" cy="121920"/>
          </a:xfrm>
        </p:spPr>
        <p:txBody>
          <a:bodyPr>
            <a:normAutofit fontScale="25000" lnSpcReduction="20000"/>
          </a:bodyPr>
          <a:lstStyle/>
          <a:p>
            <a:pPr marL="64008" indent="0">
              <a:buNone/>
            </a:pPr>
            <a:endParaRPr lang="en-US" dirty="0" smtClean="0"/>
          </a:p>
          <a:p>
            <a:endParaRPr lang="en-US" dirty="0" smtClean="0"/>
          </a:p>
          <a:p>
            <a:pPr marL="64008" indent="0">
              <a:buNone/>
            </a:pPr>
            <a:endParaRPr lang="en-US" dirty="0"/>
          </a:p>
          <a:p>
            <a:endParaRPr lang="en-US" dirty="0"/>
          </a:p>
        </p:txBody>
      </p:sp>
    </p:spTree>
    <p:extLst>
      <p:ext uri="{BB962C8B-B14F-4D97-AF65-F5344CB8AC3E}">
        <p14:creationId xmlns:p14="http://schemas.microsoft.com/office/powerpoint/2010/main" val="237377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p:cTn id="14"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 calcmode="lin" valueType="num">
                                      <p:cBhvr>
                                        <p:cTn id="28"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6" end="6"/>
                                            </p:txEl>
                                          </p:spTgt>
                                        </p:tgtEl>
                                        <p:attrNameLst>
                                          <p:attrName>ppt_h</p:attrName>
                                        </p:attrNameLst>
                                      </p:cBhvr>
                                      <p:tavLst>
                                        <p:tav tm="0">
                                          <p:val>
                                            <p:fltVal val="0"/>
                                          </p:val>
                                        </p:tav>
                                        <p:tav tm="100000">
                                          <p:val>
                                            <p:strVal val="#ppt_h"/>
                                          </p:val>
                                        </p:tav>
                                      </p:tavLst>
                                    </p:anim>
                                    <p:animEffect transition="in" filter="fade">
                                      <p:cBhvr>
                                        <p:cTn id="3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5.static.flickr.com/4138/4780666564_5ff3f925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57200"/>
            <a:ext cx="74676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6751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Digital Citizen Fluency</a:t>
            </a:r>
            <a:endParaRPr lang="en-US" dirty="0"/>
          </a:p>
        </p:txBody>
      </p:sp>
      <p:sp>
        <p:nvSpPr>
          <p:cNvPr id="4" name="Text Placeholder 3"/>
          <p:cNvSpPr>
            <a:spLocks noGrp="1"/>
          </p:cNvSpPr>
          <p:nvPr>
            <p:ph type="body" idx="1"/>
          </p:nvPr>
        </p:nvSpPr>
        <p:spPr>
          <a:xfrm>
            <a:off x="1365006" y="290732"/>
            <a:ext cx="581024" cy="6186268"/>
          </a:xfrm>
        </p:spPr>
        <p:txBody>
          <a:bodyPr/>
          <a:lstStyle/>
          <a:p>
            <a:r>
              <a:rPr lang="en-US" dirty="0" smtClean="0"/>
              <a:t>ETHICS</a:t>
            </a:r>
            <a:endParaRPr lang="en-US" dirty="0"/>
          </a:p>
        </p:txBody>
      </p:sp>
      <p:sp>
        <p:nvSpPr>
          <p:cNvPr id="5" name="Text Placeholder 4"/>
          <p:cNvSpPr>
            <a:spLocks noGrp="1"/>
          </p:cNvSpPr>
          <p:nvPr>
            <p:ph type="body" sz="half" idx="3"/>
          </p:nvPr>
        </p:nvSpPr>
        <p:spPr>
          <a:xfrm flipV="1">
            <a:off x="1365006" y="6444643"/>
            <a:ext cx="581024" cy="45719"/>
          </a:xfrm>
        </p:spPr>
        <p:txBody>
          <a:bodyPr/>
          <a:lstStyle/>
          <a:p>
            <a:endParaRPr lang="en-US" dirty="0"/>
          </a:p>
        </p:txBody>
      </p:sp>
      <p:sp>
        <p:nvSpPr>
          <p:cNvPr id="3" name="Content Placeholder 2"/>
          <p:cNvSpPr>
            <a:spLocks noGrp="1"/>
          </p:cNvSpPr>
          <p:nvPr>
            <p:ph sz="quarter" idx="2"/>
          </p:nvPr>
        </p:nvSpPr>
        <p:spPr>
          <a:xfrm>
            <a:off x="2022230" y="290732"/>
            <a:ext cx="6858000" cy="6186268"/>
          </a:xfrm>
        </p:spPr>
        <p:txBody>
          <a:bodyPr>
            <a:normAutofit lnSpcReduction="10000"/>
          </a:bodyPr>
          <a:lstStyle/>
          <a:p>
            <a:r>
              <a:rPr lang="en-US" dirty="0" smtClean="0"/>
              <a:t>Students consider </a:t>
            </a:r>
            <a:r>
              <a:rPr lang="en-US" dirty="0"/>
              <a:t>the power, rights, and responsibilities of digital citizenship, including adherence to their school's acceptable use policy</a:t>
            </a:r>
          </a:p>
          <a:p>
            <a:r>
              <a:rPr lang="en-US" dirty="0" smtClean="0"/>
              <a:t>Students learn </a:t>
            </a:r>
            <a:r>
              <a:rPr lang="en-US" dirty="0"/>
              <a:t>what behaviors constitute </a:t>
            </a:r>
            <a:r>
              <a:rPr lang="en-US" dirty="0" err="1"/>
              <a:t>cyberbullying</a:t>
            </a:r>
            <a:r>
              <a:rPr lang="en-US" dirty="0"/>
              <a:t> and how to deal with </a:t>
            </a:r>
            <a:r>
              <a:rPr lang="en-US" dirty="0" err="1"/>
              <a:t>cyberbullying</a:t>
            </a:r>
            <a:r>
              <a:rPr lang="en-US" dirty="0"/>
              <a:t> situations</a:t>
            </a:r>
          </a:p>
          <a:p>
            <a:r>
              <a:rPr lang="en-US" dirty="0" smtClean="0"/>
              <a:t>Students develop </a:t>
            </a:r>
            <a:r>
              <a:rPr lang="en-US" dirty="0"/>
              <a:t>the understandings needed to protect themselves, their private information, and keep digital networks secure</a:t>
            </a:r>
          </a:p>
          <a:p>
            <a:r>
              <a:rPr lang="en-US" dirty="0" smtClean="0"/>
              <a:t>Students learn </a:t>
            </a:r>
            <a:r>
              <a:rPr lang="en-US" dirty="0"/>
              <a:t>to avoid plagiarism, respect copyright, and use digital hardware and networks ethically and within the law</a:t>
            </a:r>
          </a:p>
          <a:p>
            <a:r>
              <a:rPr lang="en-US" dirty="0" smtClean="0"/>
              <a:t>Students develop </a:t>
            </a:r>
            <a:r>
              <a:rPr lang="en-US" dirty="0"/>
              <a:t>skills for digital collaboration and learning</a:t>
            </a:r>
          </a:p>
          <a:p>
            <a:endParaRPr lang="en-US" dirty="0"/>
          </a:p>
        </p:txBody>
      </p:sp>
      <p:sp>
        <p:nvSpPr>
          <p:cNvPr id="6" name="Content Placeholder 5"/>
          <p:cNvSpPr>
            <a:spLocks noGrp="1"/>
          </p:cNvSpPr>
          <p:nvPr>
            <p:ph sz="quarter" idx="4"/>
          </p:nvPr>
        </p:nvSpPr>
        <p:spPr>
          <a:xfrm>
            <a:off x="2022230" y="5867400"/>
            <a:ext cx="6858000" cy="577244"/>
          </a:xfrm>
        </p:spPr>
        <p:txBody>
          <a:bodyPr/>
          <a:lstStyle/>
          <a:p>
            <a:endParaRPr lang="en-US" dirty="0"/>
          </a:p>
        </p:txBody>
      </p:sp>
    </p:spTree>
    <p:extLst>
      <p:ext uri="{BB962C8B-B14F-4D97-AF65-F5344CB8AC3E}">
        <p14:creationId xmlns:p14="http://schemas.microsoft.com/office/powerpoint/2010/main" val="223269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0"/>
            <a:ext cx="108204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8491" y="533400"/>
            <a:ext cx="2514600" cy="3293209"/>
          </a:xfrm>
          <a:prstGeom prst="rect">
            <a:avLst/>
          </a:prstGeom>
          <a:noFill/>
        </p:spPr>
        <p:txBody>
          <a:bodyPr wrap="square" rtlCol="0">
            <a:spAutoFit/>
          </a:bodyPr>
          <a:lstStyle/>
          <a:p>
            <a:r>
              <a:rPr lang="en-US" sz="1600" b="1" dirty="0" smtClean="0">
                <a:solidFill>
                  <a:schemeClr val="bg1"/>
                </a:solidFill>
              </a:rPr>
              <a:t>This is a great pyramid outlining the life skills successful students  achieve to become responsible leaders as they progress through their curriculum. This includes the responsibility with technology. I thought it would be a great addition to this </a:t>
            </a:r>
            <a:r>
              <a:rPr lang="en-US" sz="1600" b="1" dirty="0" err="1" smtClean="0">
                <a:solidFill>
                  <a:schemeClr val="bg1"/>
                </a:solidFill>
              </a:rPr>
              <a:t>powerpoint</a:t>
            </a:r>
            <a:r>
              <a:rPr lang="en-US" sz="1600" b="1" dirty="0" smtClean="0">
                <a:solidFill>
                  <a:schemeClr val="bg1"/>
                </a:solidFill>
              </a:rPr>
              <a:t>!!</a:t>
            </a:r>
            <a:endParaRPr lang="en-US" sz="1600" b="1" dirty="0">
              <a:solidFill>
                <a:schemeClr val="bg1"/>
              </a:solidFill>
            </a:endParaRPr>
          </a:p>
        </p:txBody>
      </p:sp>
    </p:spTree>
    <p:extLst>
      <p:ext uri="{BB962C8B-B14F-4D97-AF65-F5344CB8AC3E}">
        <p14:creationId xmlns:p14="http://schemas.microsoft.com/office/powerpoint/2010/main" val="2506257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216152" y="609600"/>
            <a:ext cx="7235981" cy="5791201"/>
          </a:xfrm>
        </p:spPr>
        <p:txBody>
          <a:bodyPr/>
          <a:lstStyle/>
          <a:p>
            <a:endParaRPr lang="en-US" dirty="0"/>
          </a:p>
        </p:txBody>
      </p:sp>
      <p:sp>
        <p:nvSpPr>
          <p:cNvPr id="5" name="Subtitle 4"/>
          <p:cNvSpPr>
            <a:spLocks noGrp="1"/>
          </p:cNvSpPr>
          <p:nvPr>
            <p:ph type="subTitle" idx="1"/>
          </p:nvPr>
        </p:nvSpPr>
        <p:spPr>
          <a:xfrm>
            <a:off x="1216151" y="201703"/>
            <a:ext cx="6189583" cy="331698"/>
          </a:xfrm>
        </p:spPr>
        <p:txBody>
          <a:bodyPr>
            <a:normAutofit fontScale="62500" lnSpcReduction="20000"/>
          </a:bodyPr>
          <a:lstStyle/>
          <a:p>
            <a:endParaRPr lang="en-US" dirty="0"/>
          </a:p>
        </p:txBody>
      </p:sp>
      <p:graphicFrame>
        <p:nvGraphicFramePr>
          <p:cNvPr id="6" name="Diagram 5"/>
          <p:cNvGraphicFramePr/>
          <p:nvPr>
            <p:extLst>
              <p:ext uri="{D42A27DB-BD31-4B8C-83A1-F6EECF244321}">
                <p14:modId xmlns:p14="http://schemas.microsoft.com/office/powerpoint/2010/main" val="1526811523"/>
              </p:ext>
            </p:extLst>
          </p:nvPr>
        </p:nvGraphicFramePr>
        <p:xfrm>
          <a:off x="1905000" y="609600"/>
          <a:ext cx="6096000"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3810000" y="3124200"/>
            <a:ext cx="2362200" cy="1938992"/>
          </a:xfrm>
          <a:prstGeom prst="rect">
            <a:avLst/>
          </a:prstGeom>
          <a:noFill/>
        </p:spPr>
        <p:txBody>
          <a:bodyPr wrap="square" rtlCol="0">
            <a:spAutoFit/>
          </a:bodyPr>
          <a:lstStyle/>
          <a:p>
            <a:pPr algn="ctr"/>
            <a:r>
              <a:rPr lang="en-US" sz="4000" dirty="0" smtClean="0"/>
              <a:t>Digital Citizen Fluency</a:t>
            </a:r>
            <a:endParaRPr lang="en-US" sz="4000" dirty="0"/>
          </a:p>
        </p:txBody>
      </p:sp>
    </p:spTree>
    <p:extLst>
      <p:ext uri="{BB962C8B-B14F-4D97-AF65-F5344CB8AC3E}">
        <p14:creationId xmlns:p14="http://schemas.microsoft.com/office/powerpoint/2010/main" val="3772502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latin typeface="+mn-lt"/>
              </a:rPr>
              <a:t>Solution Fluency</a:t>
            </a:r>
            <a:endParaRPr lang="en-US" sz="4400" dirty="0">
              <a:latin typeface="+mn-lt"/>
            </a:endParaRPr>
          </a:p>
        </p:txBody>
      </p:sp>
      <p:sp>
        <p:nvSpPr>
          <p:cNvPr id="4" name="Text Placeholder 3"/>
          <p:cNvSpPr>
            <a:spLocks noGrp="1"/>
          </p:cNvSpPr>
          <p:nvPr>
            <p:ph type="body" idx="1"/>
          </p:nvPr>
        </p:nvSpPr>
        <p:spPr/>
        <p:txBody>
          <a:bodyPr/>
          <a:lstStyle/>
          <a:p>
            <a:endParaRPr lang="en-US"/>
          </a:p>
        </p:txBody>
      </p:sp>
      <p:sp>
        <p:nvSpPr>
          <p:cNvPr id="5" name="Text Placeholder 4"/>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lstStyle/>
          <a:p>
            <a:pPr marL="64008" indent="0">
              <a:buNone/>
            </a:pPr>
            <a:endParaRPr lang="en-US" dirty="0" smtClean="0"/>
          </a:p>
          <a:p>
            <a:pPr marL="64008" indent="0">
              <a:buNone/>
            </a:pPr>
            <a:r>
              <a:rPr lang="en-US" dirty="0" smtClean="0">
                <a:solidFill>
                  <a:schemeClr val="accent1"/>
                </a:solidFill>
              </a:rPr>
              <a:t>Let’s </a:t>
            </a:r>
            <a:r>
              <a:rPr lang="en-US" dirty="0">
                <a:solidFill>
                  <a:schemeClr val="accent1"/>
                </a:solidFill>
              </a:rPr>
              <a:t>be creative and problem solve</a:t>
            </a:r>
            <a:r>
              <a:rPr lang="en-US" dirty="0" smtClean="0">
                <a:solidFill>
                  <a:schemeClr val="accent1"/>
                </a:solidFill>
              </a:rPr>
              <a:t>….</a:t>
            </a:r>
          </a:p>
          <a:p>
            <a:pPr marL="64008" indent="0">
              <a:buNone/>
            </a:pPr>
            <a:endParaRPr lang="en-US" dirty="0">
              <a:solidFill>
                <a:schemeClr val="accent1"/>
              </a:solidFill>
            </a:endParaRPr>
          </a:p>
          <a:p>
            <a:pPr marL="64008" indent="0">
              <a:buNone/>
            </a:pPr>
            <a:r>
              <a:rPr lang="en-US" dirty="0" smtClean="0">
                <a:solidFill>
                  <a:schemeClr val="accent1"/>
                </a:solidFill>
              </a:rPr>
              <a:t>…….AND get the whole  </a:t>
            </a:r>
            <a:r>
              <a:rPr lang="en-US" dirty="0">
                <a:solidFill>
                  <a:schemeClr val="accent1"/>
                </a:solidFill>
              </a:rPr>
              <a:t>b</a:t>
            </a:r>
            <a:r>
              <a:rPr lang="en-US" dirty="0" smtClean="0">
                <a:solidFill>
                  <a:schemeClr val="accent1"/>
                </a:solidFill>
              </a:rPr>
              <a:t>rain moving!!!!</a:t>
            </a:r>
            <a:endParaRPr lang="en-US" dirty="0">
              <a:solidFill>
                <a:schemeClr val="accent1"/>
              </a:solidFill>
            </a:endParaRPr>
          </a:p>
        </p:txBody>
      </p:sp>
      <p:pic>
        <p:nvPicPr>
          <p:cNvPr id="7" name="Content Placeholder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2341509" y="1981200"/>
            <a:ext cx="2286000" cy="2857500"/>
          </a:xfrm>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47900"/>
            <a:ext cx="3783223" cy="434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0927" y="4495800"/>
            <a:ext cx="3416968" cy="1866900"/>
          </a:xfrm>
          <a:prstGeom prst="rect">
            <a:avLst/>
          </a:prstGeom>
          <a:noFill/>
          <a:ln>
            <a:noFill/>
          </a:ln>
          <a:effectLst/>
          <a:scene3d>
            <a:camera prst="orthographicFront">
              <a:rot lat="0" lon="0" rev="60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95966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ctr" eaLnBrk="1" hangingPunct="1"/>
            <a:r>
              <a:rPr lang="en-US" dirty="0" smtClean="0">
                <a:latin typeface="Comic Sans MS" pitchFamily="66" charset="0"/>
              </a:rPr>
              <a:t>What is Brain Gym?</a:t>
            </a:r>
          </a:p>
        </p:txBody>
      </p:sp>
      <p:sp>
        <p:nvSpPr>
          <p:cNvPr id="2051" name="Rectangle 3"/>
          <p:cNvSpPr>
            <a:spLocks noGrp="1" noChangeArrowheads="1"/>
          </p:cNvSpPr>
          <p:nvPr>
            <p:ph idx="1"/>
          </p:nvPr>
        </p:nvSpPr>
        <p:spPr/>
        <p:txBody>
          <a:bodyPr/>
          <a:lstStyle/>
          <a:p>
            <a:pPr eaLnBrk="1" hangingPunct="1">
              <a:buFont typeface="Wingdings" pitchFamily="2" charset="2"/>
              <a:buChar char="ü"/>
            </a:pPr>
            <a:r>
              <a:rPr lang="en-US" dirty="0" smtClean="0">
                <a:latin typeface="Comic Sans MS" pitchFamily="66" charset="0"/>
              </a:rPr>
              <a:t>Referred to as Educational Kinesiology – the study of movement and its relationship to learning.</a:t>
            </a:r>
          </a:p>
          <a:p>
            <a:pPr eaLnBrk="1" hangingPunct="1">
              <a:buFont typeface="Wingdings" pitchFamily="2" charset="2"/>
              <a:buChar char="ü"/>
            </a:pPr>
            <a:r>
              <a:rPr lang="en-US" dirty="0" smtClean="0">
                <a:latin typeface="Comic Sans MS" pitchFamily="66" charset="0"/>
              </a:rPr>
              <a:t>It has an educational focus rather than therapeutic focus</a:t>
            </a:r>
          </a:p>
          <a:p>
            <a:pPr eaLnBrk="1" hangingPunct="1">
              <a:buFont typeface="Wingdings" pitchFamily="2" charset="2"/>
              <a:buChar char="ü"/>
            </a:pPr>
            <a:r>
              <a:rPr lang="en-US" dirty="0" smtClean="0">
                <a:latin typeface="Comic Sans MS" pitchFamily="66" charset="0"/>
              </a:rPr>
              <a:t>Facilitate whole brain learning through movement re-patterning</a:t>
            </a:r>
          </a:p>
          <a:p>
            <a:pPr eaLnBrk="1" hangingPunct="1">
              <a:buFont typeface="Wingdings" pitchFamily="2" charset="2"/>
              <a:buChar char="ü"/>
            </a:pPr>
            <a:r>
              <a:rPr lang="en-US" dirty="0" smtClean="0">
                <a:latin typeface="Comic Sans MS" pitchFamily="66" charset="0"/>
              </a:rPr>
              <a:t>And incorporates the 6 D’s of learning but utilizing motor movement as well!!</a:t>
            </a:r>
          </a:p>
          <a:p>
            <a:pPr eaLnBrk="1" hangingPunct="1">
              <a:buFont typeface="Wingdings" pitchFamily="2" charset="2"/>
              <a:buChar char="ü"/>
            </a:pPr>
            <a:endParaRPr lang="en-US" dirty="0" smtClean="0">
              <a:latin typeface="Comic Sans MS" pitchFamily="66" charset="0"/>
            </a:endParaRPr>
          </a:p>
          <a:p>
            <a:pPr eaLnBrk="1" hangingPunct="1">
              <a:buFont typeface="Wingdings" pitchFamily="2" charset="2"/>
              <a:buChar char="ü"/>
            </a:pPr>
            <a:endParaRPr lang="en-US" dirty="0" smtClean="0"/>
          </a:p>
        </p:txBody>
      </p:sp>
    </p:spTree>
    <p:extLst>
      <p:ext uri="{BB962C8B-B14F-4D97-AF65-F5344CB8AC3E}">
        <p14:creationId xmlns:p14="http://schemas.microsoft.com/office/powerpoint/2010/main" val="2069134589"/>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Scale>
                                      <p:cBhvr>
                                        <p:cTn id="7" dur="1000" decel="50000" fill="hold">
                                          <p:stCondLst>
                                            <p:cond delay="0"/>
                                          </p:stCondLst>
                                        </p:cTn>
                                        <p:tgtEl>
                                          <p:spTgt spid="205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1">
                                            <p:txEl>
                                              <p:pRg st="0" end="0"/>
                                            </p:txEl>
                                          </p:spTgt>
                                        </p:tgtEl>
                                        <p:attrNameLst>
                                          <p:attrName>ppt_x</p:attrName>
                                          <p:attrName>ppt_y</p:attrName>
                                        </p:attrNameLst>
                                      </p:cBhvr>
                                    </p:animMotion>
                                    <p:animEffect transition="in" filter="fade">
                                      <p:cBhvr>
                                        <p:cTn id="9" dur="1000"/>
                                        <p:tgtEl>
                                          <p:spTgt spid="205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051">
                                            <p:txEl>
                                              <p:pRg st="1" end="1"/>
                                            </p:txEl>
                                          </p:spTgt>
                                        </p:tgtEl>
                                        <p:attrNameLst>
                                          <p:attrName>style.visibility</p:attrName>
                                        </p:attrNameLst>
                                      </p:cBhvr>
                                      <p:to>
                                        <p:strVal val="visible"/>
                                      </p:to>
                                    </p:set>
                                    <p:animScale>
                                      <p:cBhvr>
                                        <p:cTn id="14" dur="1000" decel="50000" fill="hold">
                                          <p:stCondLst>
                                            <p:cond delay="0"/>
                                          </p:stCondLst>
                                        </p:cTn>
                                        <p:tgtEl>
                                          <p:spTgt spid="205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051">
                                            <p:txEl>
                                              <p:pRg st="1" end="1"/>
                                            </p:txEl>
                                          </p:spTgt>
                                        </p:tgtEl>
                                        <p:attrNameLst>
                                          <p:attrName>ppt_x</p:attrName>
                                          <p:attrName>ppt_y</p:attrName>
                                        </p:attrNameLst>
                                      </p:cBhvr>
                                    </p:animMotion>
                                    <p:animEffect transition="in" filter="fade">
                                      <p:cBhvr>
                                        <p:cTn id="16" dur="1000"/>
                                        <p:tgtEl>
                                          <p:spTgt spid="2051">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2051">
                                            <p:txEl>
                                              <p:pRg st="2" end="2"/>
                                            </p:txEl>
                                          </p:spTgt>
                                        </p:tgtEl>
                                        <p:attrNameLst>
                                          <p:attrName>style.visibility</p:attrName>
                                        </p:attrNameLst>
                                      </p:cBhvr>
                                      <p:to>
                                        <p:strVal val="visible"/>
                                      </p:to>
                                    </p:set>
                                    <p:animScale>
                                      <p:cBhvr>
                                        <p:cTn id="21" dur="1000" decel="50000" fill="hold">
                                          <p:stCondLst>
                                            <p:cond delay="0"/>
                                          </p:stCondLst>
                                        </p:cTn>
                                        <p:tgtEl>
                                          <p:spTgt spid="2051">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051">
                                            <p:txEl>
                                              <p:pRg st="2" end="2"/>
                                            </p:txEl>
                                          </p:spTgt>
                                        </p:tgtEl>
                                        <p:attrNameLst>
                                          <p:attrName>ppt_x</p:attrName>
                                          <p:attrName>ppt_y</p:attrName>
                                        </p:attrNameLst>
                                      </p:cBhvr>
                                    </p:animMotion>
                                    <p:animEffect transition="in" filter="fade">
                                      <p:cBhvr>
                                        <p:cTn id="23" dur="1000"/>
                                        <p:tgtEl>
                                          <p:spTgt spid="205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051">
                                            <p:txEl>
                                              <p:pRg st="3" end="3"/>
                                            </p:txEl>
                                          </p:spTgt>
                                        </p:tgtEl>
                                        <p:attrNameLst>
                                          <p:attrName>style.visibility</p:attrName>
                                        </p:attrNameLst>
                                      </p:cBhvr>
                                      <p:to>
                                        <p:strVal val="visible"/>
                                      </p:to>
                                    </p:set>
                                    <p:animScale>
                                      <p:cBhvr>
                                        <p:cTn id="28" dur="1000" decel="50000" fill="hold">
                                          <p:stCondLst>
                                            <p:cond delay="0"/>
                                          </p:stCondLst>
                                        </p:cTn>
                                        <p:tgtEl>
                                          <p:spTgt spid="205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051">
                                            <p:txEl>
                                              <p:pRg st="3" end="3"/>
                                            </p:txEl>
                                          </p:spTgt>
                                        </p:tgtEl>
                                        <p:attrNameLst>
                                          <p:attrName>ppt_x</p:attrName>
                                          <p:attrName>ppt_y</p:attrName>
                                        </p:attrNameLst>
                                      </p:cBhvr>
                                    </p:animMotion>
                                    <p:animEffect transition="in" filter="fade">
                                      <p:cBhvr>
                                        <p:cTn id="30" dur="1000"/>
                                        <p:tgtEl>
                                          <p:spTgt spid="20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dirty="0"/>
              <a:t>Works through a series of balances….</a:t>
            </a:r>
            <a:endParaRPr lang="en-US" dirty="0"/>
          </a:p>
        </p:txBody>
      </p:sp>
      <p:sp>
        <p:nvSpPr>
          <p:cNvPr id="3" name="Content Placeholder 2"/>
          <p:cNvSpPr>
            <a:spLocks noGrp="1"/>
          </p:cNvSpPr>
          <p:nvPr>
            <p:ph idx="1"/>
          </p:nvPr>
        </p:nvSpPr>
        <p:spPr>
          <a:xfrm>
            <a:off x="228600" y="1600200"/>
            <a:ext cx="8686800" cy="5029200"/>
          </a:xfrm>
        </p:spPr>
        <p:txBody>
          <a:bodyPr>
            <a:normAutofit fontScale="85000" lnSpcReduction="20000"/>
          </a:bodyPr>
          <a:lstStyle/>
          <a:p>
            <a:pPr marL="0" indent="0">
              <a:buNone/>
            </a:pPr>
            <a:r>
              <a:rPr lang="en-US" sz="2600" b="1" u="sng" dirty="0"/>
              <a:t>Brain Gym </a:t>
            </a:r>
            <a:r>
              <a:rPr lang="en-US" sz="2600" b="1" u="sng" dirty="0" smtClean="0"/>
              <a:t>Balance</a:t>
            </a:r>
            <a:r>
              <a:rPr lang="en-US" sz="2600" b="1" dirty="0" smtClean="0"/>
              <a:t>                   </a:t>
            </a:r>
            <a:r>
              <a:rPr lang="en-US" sz="2600" b="1" u="sng" dirty="0" smtClean="0"/>
              <a:t>Ex: Brain Gym Balance</a:t>
            </a:r>
          </a:p>
          <a:p>
            <a:pPr marL="0" indent="0">
              <a:buNone/>
            </a:pPr>
            <a:r>
              <a:rPr lang="en-US" sz="2600" b="1" dirty="0"/>
              <a:t> </a:t>
            </a:r>
            <a:r>
              <a:rPr lang="en-US" sz="2600" b="1" dirty="0" smtClean="0"/>
              <a:t>    </a:t>
            </a:r>
            <a:r>
              <a:rPr lang="en-US" sz="2600" b="1" u="sng" dirty="0" smtClean="0"/>
              <a:t>Sequence</a:t>
            </a:r>
            <a:r>
              <a:rPr lang="en-US" sz="2600" b="1" dirty="0" smtClean="0"/>
              <a:t>                                         </a:t>
            </a:r>
            <a:r>
              <a:rPr lang="en-US" sz="2600" b="1" u="sng" dirty="0" smtClean="0"/>
              <a:t>For Listening</a:t>
            </a:r>
            <a:endParaRPr lang="en-US" sz="2600" b="1" u="sng" dirty="0"/>
          </a:p>
          <a:p>
            <a:pPr>
              <a:buBlip>
                <a:blip r:embed="rId2"/>
              </a:buBlip>
            </a:pPr>
            <a:r>
              <a:rPr lang="en-US" sz="2600" dirty="0"/>
              <a:t>Prepare to learn </a:t>
            </a:r>
            <a:r>
              <a:rPr lang="en-US" sz="2600" dirty="0" smtClean="0"/>
              <a:t>                  Find your PACE – a series</a:t>
            </a:r>
            <a:endParaRPr lang="en-US" sz="2600" dirty="0"/>
          </a:p>
          <a:p>
            <a:pPr marL="64008" indent="0">
              <a:buNone/>
            </a:pPr>
            <a:r>
              <a:rPr lang="en-US" sz="2600" dirty="0" smtClean="0"/>
              <a:t>				      of preparatory movements</a:t>
            </a:r>
            <a:endParaRPr lang="en-US" sz="2600" dirty="0"/>
          </a:p>
          <a:p>
            <a:pPr>
              <a:buBlip>
                <a:blip r:embed="rId2"/>
              </a:buBlip>
            </a:pPr>
            <a:r>
              <a:rPr lang="en-US" sz="2600" dirty="0"/>
              <a:t>Set a goal </a:t>
            </a:r>
            <a:r>
              <a:rPr lang="en-US" sz="2600" dirty="0" smtClean="0"/>
              <a:t>		     “I want to be a more </a:t>
            </a:r>
          </a:p>
          <a:p>
            <a:pPr marL="64008" indent="0">
              <a:buNone/>
            </a:pPr>
            <a:r>
              <a:rPr lang="en-US" sz="2600" dirty="0"/>
              <a:t>	</a:t>
            </a:r>
            <a:r>
              <a:rPr lang="en-US" sz="2600" dirty="0" smtClean="0"/>
              <a:t>			      effective listener in class”</a:t>
            </a:r>
            <a:endParaRPr lang="en-US" sz="2600" dirty="0"/>
          </a:p>
          <a:p>
            <a:pPr>
              <a:buBlip>
                <a:blip r:embed="rId2"/>
              </a:buBlip>
            </a:pPr>
            <a:r>
              <a:rPr lang="en-US" sz="2600" dirty="0"/>
              <a:t>Do </a:t>
            </a:r>
            <a:r>
              <a:rPr lang="en-US" sz="2600" dirty="0" smtClean="0"/>
              <a:t>Pre-activities		      Do activities that addres</a:t>
            </a:r>
            <a:r>
              <a:rPr lang="en-US" sz="2600" dirty="0"/>
              <a:t>s</a:t>
            </a:r>
          </a:p>
          <a:p>
            <a:pPr marL="0" indent="0">
              <a:buNone/>
            </a:pPr>
            <a:r>
              <a:rPr lang="en-US" sz="2600" dirty="0" smtClean="0"/>
              <a:t>				      goal – turning head side</a:t>
            </a:r>
          </a:p>
          <a:p>
            <a:pPr marL="0" indent="0">
              <a:buNone/>
            </a:pPr>
            <a:r>
              <a:rPr lang="en-US" sz="2600" dirty="0"/>
              <a:t>	</a:t>
            </a:r>
            <a:r>
              <a:rPr lang="en-US" sz="2600" dirty="0" smtClean="0"/>
              <a:t>			      to side; think; remember</a:t>
            </a:r>
            <a:endParaRPr lang="en-US" sz="2600" dirty="0"/>
          </a:p>
          <a:p>
            <a:pPr>
              <a:buBlip>
                <a:blip r:embed="rId2"/>
              </a:buBlip>
            </a:pPr>
            <a:r>
              <a:rPr lang="en-US" sz="2600" dirty="0"/>
              <a:t>Choose from a Learning </a:t>
            </a:r>
            <a:r>
              <a:rPr lang="en-US" sz="2600" dirty="0" smtClean="0"/>
              <a:t>    Choose exercises from the      </a:t>
            </a:r>
            <a:endParaRPr lang="en-US" sz="2600" dirty="0"/>
          </a:p>
          <a:p>
            <a:pPr marL="64008" indent="0">
              <a:buNone/>
            </a:pPr>
            <a:r>
              <a:rPr lang="en-US" sz="2600" dirty="0"/>
              <a:t> </a:t>
            </a:r>
            <a:r>
              <a:rPr lang="en-US" sz="2600" dirty="0" smtClean="0"/>
              <a:t>    Menu			      learning menu and complete</a:t>
            </a:r>
            <a:endParaRPr lang="en-US" sz="2600" dirty="0"/>
          </a:p>
          <a:p>
            <a:pPr marL="64008" indent="0">
              <a:buNone/>
            </a:pPr>
            <a:r>
              <a:rPr lang="en-US" sz="2600" dirty="0" smtClean="0"/>
              <a:t>				      (see wheel on next slide)</a:t>
            </a:r>
            <a:endParaRPr lang="en-US" sz="2600" dirty="0"/>
          </a:p>
          <a:p>
            <a:pPr>
              <a:buBlip>
                <a:blip r:embed="rId2"/>
              </a:buBlip>
            </a:pPr>
            <a:r>
              <a:rPr lang="en-US" sz="2600" dirty="0"/>
              <a:t>Do Post </a:t>
            </a:r>
            <a:r>
              <a:rPr lang="en-US" sz="2600" dirty="0" smtClean="0"/>
              <a:t>Activities                  Do post activities – put the goal           </a:t>
            </a:r>
            <a:endParaRPr lang="en-US" sz="2600" dirty="0"/>
          </a:p>
          <a:p>
            <a:pPr marL="64008" indent="0">
              <a:buNone/>
            </a:pPr>
            <a:r>
              <a:rPr lang="en-US" dirty="0"/>
              <a:t>	</a:t>
            </a:r>
            <a:r>
              <a:rPr lang="en-US" dirty="0" smtClean="0"/>
              <a:t>			      </a:t>
            </a:r>
            <a:r>
              <a:rPr lang="en-US" sz="2600" dirty="0" smtClean="0"/>
              <a:t>into action!!!</a:t>
            </a:r>
            <a:endParaRPr lang="en-US" sz="2600" dirty="0"/>
          </a:p>
        </p:txBody>
      </p:sp>
      <p:cxnSp>
        <p:nvCxnSpPr>
          <p:cNvPr id="7" name="Straight Arrow Connector 6"/>
          <p:cNvCxnSpPr/>
          <p:nvPr/>
        </p:nvCxnSpPr>
        <p:spPr>
          <a:xfrm>
            <a:off x="3086100" y="2438400"/>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286000" y="3124200"/>
            <a:ext cx="1905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124200" y="3810000"/>
            <a:ext cx="1219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038600" y="48006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238500" y="5791200"/>
            <a:ext cx="11049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20639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brain gym 00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34636"/>
            <a:ext cx="6324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705600" y="117693"/>
            <a:ext cx="2438400" cy="6740307"/>
          </a:xfrm>
          <a:prstGeom prst="rect">
            <a:avLst/>
          </a:prstGeom>
          <a:noFill/>
        </p:spPr>
        <p:txBody>
          <a:bodyPr wrap="square" rtlCol="0">
            <a:spAutoFit/>
          </a:bodyPr>
          <a:lstStyle/>
          <a:p>
            <a:r>
              <a:rPr lang="en-US" dirty="0" smtClean="0"/>
              <a:t>This is the Brain Gym Action Wheel. The 26 Brain Gym® movements were designed to activate the various cognitive functions including: seeing; listening; comprehension; organization; and communication. In Brain Gym 101 these movements are taught in relation to specific skills; however, movement is a powerful context for learning that any movement or exercise can be used.</a:t>
            </a:r>
            <a:endParaRPr lang="en-US" dirty="0"/>
          </a:p>
        </p:txBody>
      </p:sp>
    </p:spTree>
    <p:extLst>
      <p:ext uri="{BB962C8B-B14F-4D97-AF65-F5344CB8AC3E}">
        <p14:creationId xmlns:p14="http://schemas.microsoft.com/office/powerpoint/2010/main" val="28657976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smtClean="0"/>
              <a:t>Information Fluency</a:t>
            </a:r>
            <a:endParaRPr lang="en-US" sz="4400" dirty="0"/>
          </a:p>
        </p:txBody>
      </p:sp>
      <p:sp>
        <p:nvSpPr>
          <p:cNvPr id="5" name="Text Placeholder 4"/>
          <p:cNvSpPr>
            <a:spLocks noGrp="1"/>
          </p:cNvSpPr>
          <p:nvPr>
            <p:ph type="body" idx="1"/>
          </p:nvPr>
        </p:nvSpPr>
        <p:spPr/>
        <p:txBody>
          <a:bodyPr/>
          <a:lstStyle/>
          <a:p>
            <a:endParaRPr lang="en-US"/>
          </a:p>
        </p:txBody>
      </p:sp>
      <p:sp>
        <p:nvSpPr>
          <p:cNvPr id="7" name="Text Placeholder 6"/>
          <p:cNvSpPr>
            <a:spLocks noGrp="1"/>
          </p:cNvSpPr>
          <p:nvPr>
            <p:ph type="body" sz="half" idx="3"/>
          </p:nvPr>
        </p:nvSpPr>
        <p:spPr/>
        <p:txBody>
          <a:bodyPr/>
          <a:lstStyle/>
          <a:p>
            <a:endParaRPr lang="en-US"/>
          </a:p>
        </p:txBody>
      </p:sp>
      <p:sp>
        <p:nvSpPr>
          <p:cNvPr id="6" name="Content Placeholder 5"/>
          <p:cNvSpPr>
            <a:spLocks noGrp="1"/>
          </p:cNvSpPr>
          <p:nvPr>
            <p:ph sz="quarter" idx="2"/>
          </p:nvPr>
        </p:nvSpPr>
        <p:spPr/>
        <p:txBody>
          <a:bodyPr/>
          <a:lstStyle/>
          <a:p>
            <a:endParaRPr lang="en-US"/>
          </a:p>
        </p:txBody>
      </p:sp>
      <p:sp>
        <p:nvSpPr>
          <p:cNvPr id="8" name="Content Placeholder 7"/>
          <p:cNvSpPr>
            <a:spLocks noGrp="1"/>
          </p:cNvSpPr>
          <p:nvPr>
            <p:ph sz="quarter" idx="4"/>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28600"/>
            <a:ext cx="70104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70544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Information Fluency</a:t>
            </a:r>
            <a:endParaRPr lang="en-US" sz="4400" dirty="0"/>
          </a:p>
        </p:txBody>
      </p:sp>
      <p:sp>
        <p:nvSpPr>
          <p:cNvPr id="4" name="Text Placeholder 3"/>
          <p:cNvSpPr>
            <a:spLocks noGrp="1"/>
          </p:cNvSpPr>
          <p:nvPr>
            <p:ph type="body" idx="1"/>
          </p:nvPr>
        </p:nvSpPr>
        <p:spPr/>
        <p:txBody>
          <a:bodyPr>
            <a:normAutofit/>
          </a:bodyPr>
          <a:lstStyle/>
          <a:p>
            <a:r>
              <a:rPr lang="en-US" sz="2000" dirty="0" smtClean="0"/>
              <a:t>How do we find it???</a:t>
            </a:r>
            <a:r>
              <a:rPr lang="en-US" dirty="0" smtClean="0"/>
              <a:t>	</a:t>
            </a:r>
            <a:endParaRPr lang="en-US" dirty="0"/>
          </a:p>
        </p:txBody>
      </p:sp>
      <p:sp>
        <p:nvSpPr>
          <p:cNvPr id="5" name="Text Placeholder 4"/>
          <p:cNvSpPr>
            <a:spLocks noGrp="1"/>
          </p:cNvSpPr>
          <p:nvPr>
            <p:ph type="body" sz="half" idx="3"/>
          </p:nvPr>
        </p:nvSpPr>
        <p:spPr/>
        <p:txBody>
          <a:bodyPr>
            <a:normAutofit/>
          </a:bodyPr>
          <a:lstStyle/>
          <a:p>
            <a:r>
              <a:rPr lang="en-US" dirty="0" smtClean="0"/>
              <a:t>What do we do with it???</a:t>
            </a:r>
            <a:endParaRPr lang="en-US" dirty="0"/>
          </a:p>
        </p:txBody>
      </p:sp>
      <p:sp>
        <p:nvSpPr>
          <p:cNvPr id="6" name="Content Placeholder 5"/>
          <p:cNvSpPr>
            <a:spLocks noGrp="1"/>
          </p:cNvSpPr>
          <p:nvPr>
            <p:ph sz="quarter" idx="2"/>
          </p:nvPr>
        </p:nvSpPr>
        <p:spPr/>
        <p:txBody>
          <a:bodyPr/>
          <a:lstStyle/>
          <a:p>
            <a:pPr marL="0" indent="0">
              <a:buNone/>
            </a:pPr>
            <a:endParaRPr lang="en-US" dirty="0"/>
          </a:p>
        </p:txBody>
      </p:sp>
      <p:sp>
        <p:nvSpPr>
          <p:cNvPr id="7" name="Content Placeholder 6"/>
          <p:cNvSpPr>
            <a:spLocks noGrp="1"/>
          </p:cNvSpPr>
          <p:nvPr>
            <p:ph sz="quarter" idx="4"/>
          </p:nvPr>
        </p:nvSpPr>
        <p:spPr/>
        <p:txBody>
          <a:bodyPr>
            <a:normAutofit/>
          </a:bodyPr>
          <a:lstStyle/>
          <a:p>
            <a:pPr>
              <a:buBlip>
                <a:blip r:embed="rId2"/>
              </a:buBlip>
            </a:pPr>
            <a:r>
              <a:rPr lang="en-US" dirty="0" smtClean="0">
                <a:solidFill>
                  <a:schemeClr val="tx1"/>
                </a:solidFill>
              </a:rPr>
              <a:t>Can we appropriately evaluate the info we have retrieved??</a:t>
            </a:r>
          </a:p>
          <a:p>
            <a:pPr>
              <a:buBlip>
                <a:blip r:embed="rId2"/>
              </a:buBlip>
            </a:pPr>
            <a:r>
              <a:rPr lang="en-US" dirty="0" smtClean="0">
                <a:solidFill>
                  <a:schemeClr val="tx1"/>
                </a:solidFill>
              </a:rPr>
              <a:t>Is it accurate??</a:t>
            </a:r>
          </a:p>
          <a:p>
            <a:pPr>
              <a:buBlip>
                <a:blip r:embed="rId2"/>
              </a:buBlip>
            </a:pPr>
            <a:r>
              <a:rPr lang="en-US" dirty="0" smtClean="0">
                <a:solidFill>
                  <a:schemeClr val="tx1"/>
                </a:solidFill>
              </a:rPr>
              <a:t>Can it be validated or verified??</a:t>
            </a:r>
          </a:p>
          <a:p>
            <a:pPr>
              <a:buBlip>
                <a:blip r:embed="rId2"/>
              </a:buBlip>
            </a:pPr>
            <a:r>
              <a:rPr lang="en-US" dirty="0" smtClean="0"/>
              <a:t>What is our ethical responsibility in reporting such information and can we accomplish it??</a:t>
            </a:r>
            <a:endParaRPr lang="en-US" dirty="0" smtClean="0">
              <a:solidFill>
                <a:schemeClr val="tx1"/>
              </a:solidFill>
            </a:endParaRPr>
          </a:p>
          <a:p>
            <a:pPr marL="0" indent="0">
              <a:buNone/>
            </a:pP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9427" y="421697"/>
            <a:ext cx="1981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152400"/>
            <a:ext cx="128587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1251" y="1504516"/>
            <a:ext cx="971550"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2160" y="1872961"/>
            <a:ext cx="2028825" cy="1517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2618" y="1625311"/>
            <a:ext cx="136207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96552" y="762000"/>
            <a:ext cx="7905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0298" y="278822"/>
            <a:ext cx="22002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21248" y="1218766"/>
            <a:ext cx="139065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20298" y="2844511"/>
            <a:ext cx="6858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15898" y="2397512"/>
            <a:ext cx="1288257" cy="468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57412" y="662852"/>
            <a:ext cx="1145597" cy="698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5461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evt="begin" delay="0">
                                      <p:tn val="11"/>
                                    </p:cond>
                                  </p:end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uiExpand="1" build="p"/>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1546</TotalTime>
  <Words>792</Words>
  <Application>Microsoft Office PowerPoint</Application>
  <PresentationFormat>On-screen Show (4:3)</PresentationFormat>
  <Paragraphs>148</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Verve</vt:lpstr>
      <vt:lpstr>21st Century Skills Solution Fluency  Collaborative Fluency  Media Fluency  Creative Fluency  Information Fluency  Digital Citizen Fluency</vt:lpstr>
      <vt:lpstr>PowerPoint Presentation</vt:lpstr>
      <vt:lpstr>PowerPoint Presentation</vt:lpstr>
      <vt:lpstr>Solution Fluency</vt:lpstr>
      <vt:lpstr>What is Brain Gym?</vt:lpstr>
      <vt:lpstr>Works through a series of balances….</vt:lpstr>
      <vt:lpstr>PowerPoint Presentation</vt:lpstr>
      <vt:lpstr>Information Fluency</vt:lpstr>
      <vt:lpstr>Information Fluency</vt:lpstr>
      <vt:lpstr>Virtual Field Trips</vt:lpstr>
      <vt:lpstr>Collaboration Fluency</vt:lpstr>
      <vt:lpstr>Ways to Pair in the classroom..</vt:lpstr>
      <vt:lpstr>Collaboration in PT</vt:lpstr>
      <vt:lpstr>Collaborative with PT</vt:lpstr>
      <vt:lpstr>PowerPoint Presentation</vt:lpstr>
      <vt:lpstr>Creative Fluency</vt:lpstr>
      <vt:lpstr>More examples of creative lesson planning and motor groups to “getting that brain moving””</vt:lpstr>
      <vt:lpstr>Media Fluency</vt:lpstr>
      <vt:lpstr>Digital Citizen Fluency</vt:lpstr>
      <vt:lpstr>Digital Citizen Fluency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be an effective Digital Citizen</dc:title>
  <dc:creator>Barbara Jean Jermyn</dc:creator>
  <cp:lastModifiedBy>Barbara Jean Jermyn</cp:lastModifiedBy>
  <cp:revision>53</cp:revision>
  <dcterms:created xsi:type="dcterms:W3CDTF">2010-11-27T04:55:03Z</dcterms:created>
  <dcterms:modified xsi:type="dcterms:W3CDTF">2010-11-29T03:56:03Z</dcterms:modified>
</cp:coreProperties>
</file>